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405" r:id="rId2"/>
    <p:sldId id="434" r:id="rId3"/>
    <p:sldId id="439" r:id="rId4"/>
    <p:sldId id="436" r:id="rId5"/>
    <p:sldId id="437" r:id="rId6"/>
    <p:sldId id="441" r:id="rId7"/>
    <p:sldId id="442" r:id="rId8"/>
    <p:sldId id="438" r:id="rId9"/>
    <p:sldId id="440" r:id="rId10"/>
    <p:sldId id="443" r:id="rId11"/>
    <p:sldId id="466" r:id="rId12"/>
    <p:sldId id="446" r:id="rId13"/>
    <p:sldId id="444" r:id="rId14"/>
    <p:sldId id="445" r:id="rId15"/>
    <p:sldId id="447" r:id="rId16"/>
    <p:sldId id="453" r:id="rId17"/>
    <p:sldId id="454" r:id="rId18"/>
    <p:sldId id="455" r:id="rId19"/>
    <p:sldId id="456" r:id="rId20"/>
    <p:sldId id="458" r:id="rId21"/>
    <p:sldId id="459" r:id="rId22"/>
    <p:sldId id="467" r:id="rId23"/>
    <p:sldId id="448" r:id="rId24"/>
    <p:sldId id="468" r:id="rId25"/>
    <p:sldId id="449" r:id="rId26"/>
    <p:sldId id="450" r:id="rId27"/>
    <p:sldId id="451" r:id="rId28"/>
    <p:sldId id="452" r:id="rId29"/>
    <p:sldId id="460" r:id="rId30"/>
    <p:sldId id="435" r:id="rId31"/>
  </p:sldIdLst>
  <p:sldSz cx="12192000" cy="6858000"/>
  <p:notesSz cx="6858000" cy="9144000"/>
  <p:defaultTextStyle>
    <a:defPPr>
      <a:defRPr lang="en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DF0"/>
    <a:srgbClr val="F09C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51"/>
    <p:restoredTop sz="82523"/>
  </p:normalViewPr>
  <p:slideViewPr>
    <p:cSldViewPr snapToGrid="0">
      <p:cViewPr varScale="1">
        <p:scale>
          <a:sx n="93" d="100"/>
          <a:sy n="93" d="100"/>
        </p:scale>
        <p:origin x="1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jpe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F7A3D4-56E4-4B41-920A-4207B7313A59}" type="datetimeFigureOut">
              <a:rPr lang="en-TR" smtClean="0"/>
              <a:t>19.12.2023</a:t>
            </a:fld>
            <a:endParaRPr lang="en-T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D8CB87-4CAB-6F45-A742-A8794678E0A6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669430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7066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Last </a:t>
            </a:r>
            <a:r>
              <a:rPr lang="en-US" dirty="0" err="1"/>
              <a:t>layerımızı</a:t>
            </a:r>
            <a:r>
              <a:rPr lang="en-US" dirty="0"/>
              <a:t> </a:t>
            </a:r>
            <a:r>
              <a:rPr lang="en-US" dirty="0" err="1"/>
              <a:t>siliyoruz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9349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Non contextual continues </a:t>
            </a:r>
            <a:r>
              <a:rPr lang="en-US" dirty="0" err="1"/>
              <a:t>represanatation</a:t>
            </a:r>
            <a:r>
              <a:rPr lang="en-US" dirty="0"/>
              <a:t> – contextualize this embeddings</a:t>
            </a:r>
          </a:p>
          <a:p>
            <a:endParaRPr lang="en-US" dirty="0"/>
          </a:p>
          <a:p>
            <a:r>
              <a:rPr lang="en-US" dirty="0" err="1"/>
              <a:t>Bizim</a:t>
            </a:r>
            <a:r>
              <a:rPr lang="en-US" dirty="0"/>
              <a:t> </a:t>
            </a:r>
            <a:r>
              <a:rPr lang="en-US" dirty="0" err="1"/>
              <a:t>randomy</a:t>
            </a:r>
            <a:r>
              <a:rPr lang="en-US" dirty="0"/>
              <a:t> initialize </a:t>
            </a:r>
            <a:r>
              <a:rPr lang="en-US" dirty="0" err="1"/>
              <a:t>ettiğimiz</a:t>
            </a:r>
            <a:r>
              <a:rPr lang="en-US" dirty="0"/>
              <a:t> </a:t>
            </a:r>
            <a:r>
              <a:rPr lang="en-US" dirty="0" err="1"/>
              <a:t>ağırlıklarını</a:t>
            </a:r>
            <a:r>
              <a:rPr lang="en-US" dirty="0"/>
              <a:t>, </a:t>
            </a:r>
            <a:r>
              <a:rPr lang="en-US" dirty="0" err="1"/>
              <a:t>tek</a:t>
            </a:r>
            <a:r>
              <a:rPr lang="en-US" dirty="0"/>
              <a:t> </a:t>
            </a:r>
            <a:r>
              <a:rPr lang="en-US" dirty="0" err="1"/>
              <a:t>yapı</a:t>
            </a:r>
            <a:r>
              <a:rPr lang="en-US" dirty="0"/>
              <a:t> </a:t>
            </a:r>
            <a:r>
              <a:rPr lang="en-US" dirty="0" err="1"/>
              <a:t>classifierdaki</a:t>
            </a:r>
            <a:r>
              <a:rPr lang="en-US" dirty="0"/>
              <a:t> </a:t>
            </a:r>
            <a:r>
              <a:rPr lang="en-US" dirty="0" err="1"/>
              <a:t>ağırlıklar</a:t>
            </a:r>
            <a:r>
              <a:rPr lang="en-US" dirty="0"/>
              <a:t>..</a:t>
            </a:r>
          </a:p>
          <a:p>
            <a:endParaRPr lang="en-US" dirty="0"/>
          </a:p>
          <a:p>
            <a:r>
              <a:rPr lang="en-US" dirty="0"/>
              <a:t>Bu fine tuning </a:t>
            </a:r>
            <a:r>
              <a:rPr lang="en-US" dirty="0" err="1"/>
              <a:t>çok</a:t>
            </a:r>
            <a:r>
              <a:rPr lang="en-US" dirty="0"/>
              <a:t> </a:t>
            </a:r>
            <a:r>
              <a:rPr lang="en-US" dirty="0" err="1"/>
              <a:t>daha</a:t>
            </a:r>
            <a:r>
              <a:rPr lang="en-US" dirty="0"/>
              <a:t> </a:t>
            </a:r>
            <a:r>
              <a:rPr lang="en-US" dirty="0" err="1"/>
              <a:t>kısa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hızlı</a:t>
            </a:r>
            <a:r>
              <a:rPr lang="en-US" dirty="0"/>
              <a:t> </a:t>
            </a:r>
            <a:r>
              <a:rPr lang="en-US" dirty="0" err="1"/>
              <a:t>olacaktır</a:t>
            </a:r>
            <a:r>
              <a:rPr lang="en-US" dirty="0"/>
              <a:t> </a:t>
            </a:r>
            <a:r>
              <a:rPr lang="en-US" dirty="0" err="1"/>
              <a:t>böylece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579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4211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Mesela</a:t>
            </a:r>
            <a:r>
              <a:rPr lang="en-US" dirty="0"/>
              <a:t> spacy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3403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Encoder </a:t>
            </a:r>
            <a:r>
              <a:rPr lang="en-US" dirty="0" err="1"/>
              <a:t>tarafı</a:t>
            </a:r>
            <a:r>
              <a:rPr lang="en-US" dirty="0"/>
              <a:t> </a:t>
            </a:r>
            <a:r>
              <a:rPr lang="en-US" dirty="0" err="1"/>
              <a:t>hala</a:t>
            </a:r>
            <a:r>
              <a:rPr lang="en-US" dirty="0"/>
              <a:t> state of the art, </a:t>
            </a:r>
            <a:r>
              <a:rPr lang="en-US" dirty="0" err="1"/>
              <a:t>sınıflandırma</a:t>
            </a:r>
            <a:r>
              <a:rPr lang="en-US" dirty="0"/>
              <a:t>, </a:t>
            </a:r>
            <a:r>
              <a:rPr lang="en-US" dirty="0" err="1"/>
              <a:t>ner</a:t>
            </a:r>
            <a:r>
              <a:rPr lang="en-US" dirty="0"/>
              <a:t>, </a:t>
            </a:r>
            <a:r>
              <a:rPr lang="en-US" dirty="0" err="1"/>
              <a:t>qa</a:t>
            </a:r>
            <a:r>
              <a:rPr lang="en-US" dirty="0"/>
              <a:t> </a:t>
            </a:r>
            <a:r>
              <a:rPr lang="en-US" dirty="0" err="1"/>
              <a:t>gibi</a:t>
            </a:r>
            <a:r>
              <a:rPr lang="en-US" dirty="0"/>
              <a:t> </a:t>
            </a:r>
            <a:r>
              <a:rPr lang="en-US" dirty="0" err="1"/>
              <a:t>taskerlde</a:t>
            </a:r>
            <a:r>
              <a:rPr lang="en-US" dirty="0"/>
              <a:t>.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bütüm</a:t>
            </a:r>
            <a:r>
              <a:rPr lang="en-US" dirty="0"/>
              <a:t> stack </a:t>
            </a:r>
            <a:r>
              <a:rPr lang="en-US" dirty="0" err="1"/>
              <a:t>aşağı</a:t>
            </a:r>
            <a:r>
              <a:rPr lang="en-US" dirty="0"/>
              <a:t> </a:t>
            </a:r>
            <a:r>
              <a:rPr lang="en-US" dirty="0" err="1"/>
              <a:t>yukaru</a:t>
            </a:r>
            <a:r>
              <a:rPr lang="en-US" dirty="0"/>
              <a:t> BERT </a:t>
            </a:r>
            <a:r>
              <a:rPr lang="en-US" dirty="0" err="1"/>
              <a:t>mimarisi</a:t>
            </a:r>
            <a:r>
              <a:rPr lang="en-US" dirty="0"/>
              <a:t> </a:t>
            </a:r>
            <a:r>
              <a:rPr lang="en-US" dirty="0" err="1"/>
              <a:t>altında</a:t>
            </a:r>
            <a:r>
              <a:rPr lang="en-US" dirty="0"/>
              <a:t>. </a:t>
            </a:r>
            <a:r>
              <a:rPr lang="en-US" dirty="0" err="1"/>
              <a:t>Diğer</a:t>
            </a:r>
            <a:r>
              <a:rPr lang="en-US" dirty="0"/>
              <a:t> </a:t>
            </a:r>
            <a:r>
              <a:rPr lang="en-US" dirty="0" err="1"/>
              <a:t>isimler</a:t>
            </a:r>
            <a:r>
              <a:rPr lang="en-US" dirty="0"/>
              <a:t> </a:t>
            </a:r>
            <a:r>
              <a:rPr lang="en-US" dirty="0" err="1"/>
              <a:t>ya</a:t>
            </a:r>
            <a:r>
              <a:rPr lang="en-US" dirty="0"/>
              <a:t> </a:t>
            </a:r>
            <a:r>
              <a:rPr lang="en-US" dirty="0" err="1"/>
              <a:t>küçültme</a:t>
            </a:r>
            <a:r>
              <a:rPr lang="en-US" dirty="0"/>
              <a:t> </a:t>
            </a:r>
            <a:r>
              <a:rPr lang="en-US" dirty="0" err="1"/>
              <a:t>ya</a:t>
            </a:r>
            <a:r>
              <a:rPr lang="en-US" dirty="0"/>
              <a:t> da </a:t>
            </a:r>
            <a:r>
              <a:rPr lang="en-US" dirty="0" err="1"/>
              <a:t>mimari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train </a:t>
            </a:r>
            <a:r>
              <a:rPr lang="en-US" dirty="0" err="1"/>
              <a:t>biçimi</a:t>
            </a:r>
            <a:r>
              <a:rPr lang="en-US" dirty="0"/>
              <a:t> </a:t>
            </a:r>
            <a:r>
              <a:rPr lang="en-US" dirty="0" err="1"/>
              <a:t>değiştirilerek</a:t>
            </a:r>
            <a:r>
              <a:rPr lang="en-US" dirty="0"/>
              <a:t> </a:t>
            </a:r>
            <a:r>
              <a:rPr lang="en-US" dirty="0" err="1"/>
              <a:t>performansı</a:t>
            </a:r>
            <a:r>
              <a:rPr lang="en-US" dirty="0"/>
              <a:t> </a:t>
            </a:r>
            <a:r>
              <a:rPr lang="en-US" dirty="0" err="1"/>
              <a:t>iyileştirmeye</a:t>
            </a:r>
            <a:r>
              <a:rPr lang="en-US" dirty="0"/>
              <a:t> </a:t>
            </a:r>
            <a:r>
              <a:rPr lang="en-US" dirty="0" err="1"/>
              <a:t>çalışılıyor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Örneğin</a:t>
            </a:r>
            <a:r>
              <a:rPr lang="en-US" dirty="0"/>
              <a:t> </a:t>
            </a:r>
            <a:r>
              <a:rPr lang="en-US" dirty="0" err="1"/>
              <a:t>DistilBert</a:t>
            </a:r>
            <a:r>
              <a:rPr lang="en-US" dirty="0"/>
              <a:t>:</a:t>
            </a:r>
          </a:p>
          <a:p>
            <a:r>
              <a:rPr lang="en-US" dirty="0"/>
              <a:t>Her ne </a:t>
            </a:r>
            <a:r>
              <a:rPr lang="en-US" dirty="0" err="1"/>
              <a:t>kadar</a:t>
            </a:r>
            <a:r>
              <a:rPr lang="en-US" dirty="0"/>
              <a:t> </a:t>
            </a:r>
            <a:r>
              <a:rPr lang="en-US" dirty="0" err="1"/>
              <a:t>bert</a:t>
            </a:r>
            <a:r>
              <a:rPr lang="en-US" dirty="0"/>
              <a:t> </a:t>
            </a:r>
            <a:r>
              <a:rPr lang="en-US" dirty="0" err="1"/>
              <a:t>iyi</a:t>
            </a:r>
            <a:r>
              <a:rPr lang="en-US" dirty="0"/>
              <a:t> </a:t>
            </a:r>
            <a:r>
              <a:rPr lang="en-US" dirty="0" err="1"/>
              <a:t>sonuçlar</a:t>
            </a:r>
            <a:r>
              <a:rPr lang="en-US" dirty="0"/>
              <a:t> verse de production </a:t>
            </a:r>
            <a:r>
              <a:rPr lang="en-US" dirty="0" err="1"/>
              <a:t>ortamı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</a:t>
            </a:r>
            <a:r>
              <a:rPr lang="en-US" dirty="0" err="1"/>
              <a:t>bütyük</a:t>
            </a:r>
            <a:r>
              <a:rPr lang="en-US" dirty="0"/>
              <a:t>. </a:t>
            </a:r>
            <a:r>
              <a:rPr lang="en-US" dirty="0" err="1"/>
              <a:t>Bizim</a:t>
            </a:r>
            <a:r>
              <a:rPr lang="en-US" dirty="0"/>
              <a:t> </a:t>
            </a:r>
            <a:r>
              <a:rPr lang="en-US" dirty="0" err="1"/>
              <a:t>örnekler</a:t>
            </a:r>
            <a:r>
              <a:rPr lang="en-US" dirty="0"/>
              <a:t>. Min 450 mb. 2 </a:t>
            </a:r>
            <a:r>
              <a:rPr lang="en-US" dirty="0" err="1"/>
              <a:t>farklı</a:t>
            </a:r>
            <a:r>
              <a:rPr lang="en-US" dirty="0"/>
              <a:t> model </a:t>
            </a:r>
            <a:r>
              <a:rPr lang="en-US" dirty="0" err="1"/>
              <a:t>olsa</a:t>
            </a:r>
            <a:r>
              <a:rPr lang="en-US" dirty="0"/>
              <a:t> bi </a:t>
            </a:r>
            <a:r>
              <a:rPr lang="en-US" dirty="0" err="1"/>
              <a:t>anda</a:t>
            </a:r>
            <a:r>
              <a:rPr lang="en-US" dirty="0"/>
              <a:t> 1gb.vss.  </a:t>
            </a:r>
            <a:r>
              <a:rPr lang="en-US" dirty="0" err="1"/>
              <a:t>Distillion</a:t>
            </a:r>
            <a:r>
              <a:rPr lang="en-US" dirty="0"/>
              <a:t> </a:t>
            </a:r>
            <a:r>
              <a:rPr lang="en-US" dirty="0" err="1"/>
              <a:t>adı</a:t>
            </a:r>
            <a:r>
              <a:rPr lang="en-US" dirty="0"/>
              <a:t> </a:t>
            </a:r>
            <a:r>
              <a:rPr lang="en-US" dirty="0" err="1"/>
              <a:t>verilen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teknikle%40 </a:t>
            </a:r>
            <a:r>
              <a:rPr lang="en-US" dirty="0" err="1"/>
              <a:t>daha</a:t>
            </a:r>
            <a:r>
              <a:rPr lang="en-US" dirty="0"/>
              <a:t> </a:t>
            </a:r>
            <a:r>
              <a:rPr lang="en-US" dirty="0" err="1"/>
              <a:t>az</a:t>
            </a:r>
            <a:r>
              <a:rPr lang="en-US" dirty="0"/>
              <a:t> </a:t>
            </a:r>
            <a:r>
              <a:rPr lang="en-US" dirty="0" err="1"/>
              <a:t>yer</a:t>
            </a:r>
            <a:r>
              <a:rPr lang="en-US" dirty="0"/>
              <a:t> </a:t>
            </a:r>
            <a:r>
              <a:rPr lang="en-US" dirty="0" err="1"/>
              <a:t>kaplaayarak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%60 </a:t>
            </a:r>
            <a:r>
              <a:rPr lang="en-US" dirty="0" err="1"/>
              <a:t>daha</a:t>
            </a:r>
            <a:r>
              <a:rPr lang="en-US" dirty="0"/>
              <a:t> </a:t>
            </a:r>
            <a:r>
              <a:rPr lang="en-US" dirty="0" err="1"/>
              <a:t>hızlı</a:t>
            </a:r>
            <a:r>
              <a:rPr lang="en-US" dirty="0"/>
              <a:t> </a:t>
            </a:r>
            <a:r>
              <a:rPr lang="en-US" dirty="0" err="1"/>
              <a:t>çalıaşrak</a:t>
            </a:r>
            <a:r>
              <a:rPr lang="en-US" dirty="0"/>
              <a:t> %95 </a:t>
            </a:r>
            <a:r>
              <a:rPr lang="en-US" dirty="0" err="1"/>
              <a:t>aynı</a:t>
            </a:r>
            <a:r>
              <a:rPr lang="en-US" dirty="0"/>
              <a:t> </a:t>
            </a:r>
            <a:r>
              <a:rPr lang="en-US" dirty="0" err="1"/>
              <a:t>performansa</a:t>
            </a:r>
            <a:r>
              <a:rPr lang="en-US" dirty="0"/>
              <a:t> </a:t>
            </a:r>
            <a:r>
              <a:rPr lang="en-US" dirty="0" err="1"/>
              <a:t>çalışabiliyor</a:t>
            </a:r>
            <a:r>
              <a:rPr lang="en-US" dirty="0"/>
              <a:t>. Buna </a:t>
            </a:r>
            <a:r>
              <a:rPr lang="en-US" dirty="0" err="1"/>
              <a:t>yine</a:t>
            </a:r>
            <a:r>
              <a:rPr lang="en-US" dirty="0"/>
              <a:t> </a:t>
            </a:r>
            <a:r>
              <a:rPr lang="en-US" dirty="0" err="1"/>
              <a:t>değinizi</a:t>
            </a:r>
            <a:endParaRPr lang="en-US" dirty="0"/>
          </a:p>
          <a:p>
            <a:endParaRPr lang="en-US" dirty="0"/>
          </a:p>
          <a:p>
            <a:r>
              <a:rPr lang="en-US" dirty="0"/>
              <a:t>Roberta: </a:t>
            </a:r>
            <a:r>
              <a:rPr lang="en-US" dirty="0" err="1"/>
              <a:t>daha</a:t>
            </a:r>
            <a:r>
              <a:rPr lang="en-US" dirty="0"/>
              <a:t> </a:t>
            </a:r>
            <a:r>
              <a:rPr lang="en-US" dirty="0" err="1"/>
              <a:t>fazla</a:t>
            </a:r>
            <a:r>
              <a:rPr lang="en-US" dirty="0"/>
              <a:t> batch </a:t>
            </a:r>
            <a:r>
              <a:rPr lang="en-US" dirty="0" err="1"/>
              <a:t>daha</a:t>
            </a:r>
            <a:r>
              <a:rPr lang="en-US" dirty="0"/>
              <a:t> </a:t>
            </a:r>
            <a:r>
              <a:rPr lang="en-US" dirty="0" err="1"/>
              <a:t>fazla</a:t>
            </a:r>
            <a:r>
              <a:rPr lang="en-US" dirty="0"/>
              <a:t> data </a:t>
            </a:r>
            <a:r>
              <a:rPr lang="en-US" dirty="0" err="1"/>
              <a:t>ve</a:t>
            </a:r>
            <a:r>
              <a:rPr lang="en-US" dirty="0"/>
              <a:t> next sentence prediction </a:t>
            </a:r>
            <a:r>
              <a:rPr lang="en-US" dirty="0" err="1"/>
              <a:t>olmadan</a:t>
            </a:r>
            <a:r>
              <a:rPr lang="en-US" dirty="0"/>
              <a:t> </a:t>
            </a:r>
            <a:r>
              <a:rPr lang="en-US" dirty="0" err="1"/>
              <a:t>eğiltiliyor</a:t>
            </a:r>
            <a:r>
              <a:rPr lang="en-US" dirty="0"/>
              <a:t>. </a:t>
            </a:r>
            <a:r>
              <a:rPr lang="en-US" dirty="0" err="1"/>
              <a:t>Performansı</a:t>
            </a:r>
            <a:r>
              <a:rPr lang="en-US" dirty="0"/>
              <a:t> </a:t>
            </a:r>
            <a:r>
              <a:rPr lang="en-US" dirty="0" err="1"/>
              <a:t>artıyor</a:t>
            </a:r>
            <a:r>
              <a:rPr lang="en-US" dirty="0"/>
              <a:t>. Facebook un </a:t>
            </a:r>
            <a:r>
              <a:rPr lang="en-US" dirty="0" err="1"/>
              <a:t>bu</a:t>
            </a:r>
            <a:r>
              <a:rPr lang="en-US" dirty="0"/>
              <a:t> </a:t>
            </a:r>
            <a:r>
              <a:rPr lang="en-US" dirty="0" err="1"/>
              <a:t>mesela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9376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GPT </a:t>
            </a:r>
            <a:r>
              <a:rPr lang="en-US" dirty="0" err="1"/>
              <a:t>ve</a:t>
            </a:r>
            <a:r>
              <a:rPr lang="en-US" dirty="0"/>
              <a:t> GPT-2'nin </a:t>
            </a:r>
            <a:r>
              <a:rPr lang="en-US" dirty="0" err="1"/>
              <a:t>arkasındaki</a:t>
            </a:r>
            <a:r>
              <a:rPr lang="en-US" dirty="0"/>
              <a:t> </a:t>
            </a:r>
            <a:r>
              <a:rPr lang="en-US" dirty="0" err="1"/>
              <a:t>temel</a:t>
            </a:r>
            <a:r>
              <a:rPr lang="en-US" dirty="0"/>
              <a:t> </a:t>
            </a:r>
            <a:r>
              <a:rPr lang="en-US" dirty="0" err="1"/>
              <a:t>sezgi</a:t>
            </a:r>
            <a:r>
              <a:rPr lang="en-US" dirty="0"/>
              <a:t>, </a:t>
            </a:r>
            <a:r>
              <a:rPr lang="en-US" dirty="0" err="1"/>
              <a:t>çeşitli</a:t>
            </a:r>
            <a:r>
              <a:rPr lang="en-US" dirty="0"/>
              <a:t> </a:t>
            </a:r>
            <a:r>
              <a:rPr lang="en-US" dirty="0" err="1"/>
              <a:t>dil</a:t>
            </a:r>
            <a:r>
              <a:rPr lang="en-US" dirty="0"/>
              <a:t> </a:t>
            </a:r>
            <a:r>
              <a:rPr lang="en-US" dirty="0" err="1"/>
              <a:t>modelleme</a:t>
            </a:r>
            <a:r>
              <a:rPr lang="en-US" dirty="0"/>
              <a:t> </a:t>
            </a:r>
            <a:r>
              <a:rPr lang="en-US" dirty="0" err="1"/>
              <a:t>görevlerini</a:t>
            </a:r>
            <a:r>
              <a:rPr lang="en-US" dirty="0"/>
              <a:t> </a:t>
            </a:r>
            <a:r>
              <a:rPr lang="en-US" dirty="0" err="1"/>
              <a:t>yüksek</a:t>
            </a:r>
            <a:r>
              <a:rPr lang="en-US" dirty="0"/>
              <a:t> </a:t>
            </a:r>
            <a:r>
              <a:rPr lang="en-US" dirty="0" err="1"/>
              <a:t>doğrulukla</a:t>
            </a:r>
            <a:r>
              <a:rPr lang="en-US" dirty="0"/>
              <a:t> </a:t>
            </a:r>
            <a:r>
              <a:rPr lang="en-US" dirty="0" err="1"/>
              <a:t>çözmek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</a:t>
            </a:r>
            <a:r>
              <a:rPr lang="en-US" dirty="0" err="1"/>
              <a:t>genel</a:t>
            </a:r>
            <a:r>
              <a:rPr lang="en-US" dirty="0"/>
              <a:t>, </a:t>
            </a:r>
            <a:r>
              <a:rPr lang="en-US" dirty="0" err="1"/>
              <a:t>önceden</a:t>
            </a:r>
            <a:r>
              <a:rPr lang="en-US" dirty="0"/>
              <a:t> </a:t>
            </a:r>
            <a:r>
              <a:rPr lang="en-US" dirty="0" err="1"/>
              <a:t>eğitilmiş</a:t>
            </a:r>
            <a:r>
              <a:rPr lang="en-US" dirty="0"/>
              <a:t> </a:t>
            </a:r>
            <a:r>
              <a:rPr lang="en-US" dirty="0" err="1"/>
              <a:t>dil</a:t>
            </a:r>
            <a:r>
              <a:rPr lang="en-US" dirty="0"/>
              <a:t> </a:t>
            </a:r>
            <a:r>
              <a:rPr lang="en-US" dirty="0" err="1"/>
              <a:t>modellerini</a:t>
            </a:r>
            <a:r>
              <a:rPr lang="en-US" dirty="0"/>
              <a:t> </a:t>
            </a:r>
            <a:r>
              <a:rPr lang="en-US" dirty="0" err="1"/>
              <a:t>kullanmaktır</a:t>
            </a:r>
            <a:r>
              <a:rPr lang="en-US" dirty="0"/>
              <a:t>.</a:t>
            </a:r>
          </a:p>
          <a:p>
            <a:r>
              <a:rPr lang="en-US" dirty="0" err="1"/>
              <a:t>neden</a:t>
            </a:r>
            <a:r>
              <a:rPr lang="en-US" dirty="0"/>
              <a:t> decoder? </a:t>
            </a:r>
            <a:r>
              <a:rPr lang="en-US" dirty="0" err="1"/>
              <a:t>LM'ler</a:t>
            </a:r>
            <a:r>
              <a:rPr lang="en-US" dirty="0"/>
              <a:t> decoder </a:t>
            </a:r>
            <a:r>
              <a:rPr lang="en-US" dirty="0" err="1"/>
              <a:t>mimarisini</a:t>
            </a:r>
            <a:r>
              <a:rPr lang="en-US" dirty="0"/>
              <a:t> (encoder </a:t>
            </a:r>
            <a:r>
              <a:rPr lang="en-US" dirty="0" err="1"/>
              <a:t>yerine</a:t>
            </a:r>
            <a:r>
              <a:rPr lang="en-US" dirty="0"/>
              <a:t>) </a:t>
            </a:r>
            <a:r>
              <a:rPr lang="en-US" dirty="0" err="1"/>
              <a:t>kullanma</a:t>
            </a:r>
            <a:r>
              <a:rPr lang="en-US" dirty="0"/>
              <a:t> </a:t>
            </a:r>
            <a:r>
              <a:rPr lang="en-US" dirty="0" err="1"/>
              <a:t>seçimi</a:t>
            </a:r>
            <a:r>
              <a:rPr lang="en-US" dirty="0"/>
              <a:t> </a:t>
            </a:r>
            <a:r>
              <a:rPr lang="en-US" dirty="0" err="1"/>
              <a:t>keyfi</a:t>
            </a:r>
            <a:r>
              <a:rPr lang="en-US" dirty="0"/>
              <a:t> </a:t>
            </a:r>
            <a:r>
              <a:rPr lang="en-US" dirty="0" err="1"/>
              <a:t>değil</a:t>
            </a:r>
            <a:r>
              <a:rPr lang="en-US" dirty="0"/>
              <a:t>.. Decoder </a:t>
            </a:r>
            <a:r>
              <a:rPr lang="en-US" dirty="0" err="1"/>
              <a:t>içindeki</a:t>
            </a:r>
            <a:r>
              <a:rPr lang="en-US" dirty="0"/>
              <a:t> </a:t>
            </a:r>
            <a:r>
              <a:rPr lang="en-US" dirty="0" err="1"/>
              <a:t>maskelenmiş</a:t>
            </a:r>
            <a:r>
              <a:rPr lang="en-US" dirty="0"/>
              <a:t> attention </a:t>
            </a:r>
            <a:r>
              <a:rPr lang="en-US" dirty="0" err="1"/>
              <a:t>katmanları</a:t>
            </a:r>
            <a:r>
              <a:rPr lang="en-US" dirty="0"/>
              <a:t>, </a:t>
            </a:r>
            <a:r>
              <a:rPr lang="en-US" dirty="0" err="1"/>
              <a:t>modelin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token </a:t>
            </a:r>
            <a:r>
              <a:rPr lang="en-US" dirty="0" err="1"/>
              <a:t>temsilini</a:t>
            </a:r>
            <a:r>
              <a:rPr lang="en-US" dirty="0"/>
              <a:t> </a:t>
            </a:r>
            <a:r>
              <a:rPr lang="en-US" dirty="0" err="1"/>
              <a:t>oluştururken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dizide</a:t>
            </a:r>
            <a:r>
              <a:rPr lang="en-US" dirty="0"/>
              <a:t> </a:t>
            </a:r>
            <a:r>
              <a:rPr lang="en-US" dirty="0" err="1"/>
              <a:t>ileriye</a:t>
            </a:r>
            <a:r>
              <a:rPr lang="en-US" dirty="0"/>
              <a:t> </a:t>
            </a:r>
            <a:r>
              <a:rPr lang="en-US" dirty="0" err="1"/>
              <a:t>bakamamasını</a:t>
            </a:r>
            <a:r>
              <a:rPr lang="en-US" dirty="0"/>
              <a:t> </a:t>
            </a:r>
            <a:r>
              <a:rPr lang="en-US" dirty="0" err="1"/>
              <a:t>sağlar</a:t>
            </a:r>
            <a:r>
              <a:rPr lang="en-US" dirty="0"/>
              <a:t>. Buna </a:t>
            </a:r>
            <a:r>
              <a:rPr lang="en-US" dirty="0" err="1"/>
              <a:t>karşılık</a:t>
            </a:r>
            <a:r>
              <a:rPr lang="en-US" dirty="0"/>
              <a:t>, bidirectional (</a:t>
            </a:r>
            <a:r>
              <a:rPr lang="en-US" dirty="0" err="1"/>
              <a:t>encoderda</a:t>
            </a:r>
            <a:r>
              <a:rPr lang="en-US" dirty="0"/>
              <a:t> </a:t>
            </a:r>
            <a:r>
              <a:rPr lang="en-US" dirty="0" err="1"/>
              <a:t>kullanıldığı</a:t>
            </a:r>
            <a:r>
              <a:rPr lang="en-US" dirty="0"/>
              <a:t> </a:t>
            </a:r>
            <a:r>
              <a:rPr lang="en-US" dirty="0" err="1"/>
              <a:t>şekliyle</a:t>
            </a:r>
            <a:r>
              <a:rPr lang="en-US" dirty="0"/>
              <a:t>) self attention da </a:t>
            </a:r>
            <a:r>
              <a:rPr lang="en-US" dirty="0" err="1"/>
              <a:t>ise</a:t>
            </a:r>
            <a:r>
              <a:rPr lang="en-US" dirty="0"/>
              <a:t> her </a:t>
            </a:r>
            <a:r>
              <a:rPr lang="en-US" dirty="0" err="1"/>
              <a:t>bir</a:t>
            </a:r>
            <a:r>
              <a:rPr lang="en-US" dirty="0"/>
              <a:t> token </a:t>
            </a:r>
            <a:r>
              <a:rPr lang="en-US" dirty="0" err="1"/>
              <a:t>ın</a:t>
            </a:r>
            <a:r>
              <a:rPr lang="en-US" dirty="0"/>
              <a:t> </a:t>
            </a:r>
            <a:r>
              <a:rPr lang="en-US" dirty="0" err="1"/>
              <a:t>temsilitüm</a:t>
            </a:r>
            <a:r>
              <a:rPr lang="en-US" dirty="0"/>
              <a:t> </a:t>
            </a:r>
            <a:r>
              <a:rPr lang="en-US" dirty="0" err="1"/>
              <a:t>sekanstaki</a:t>
            </a:r>
            <a:r>
              <a:rPr lang="en-US" dirty="0"/>
              <a:t> </a:t>
            </a:r>
            <a:r>
              <a:rPr lang="en-US" dirty="0" err="1"/>
              <a:t>temsillerden</a:t>
            </a:r>
            <a:r>
              <a:rPr lang="en-US" dirty="0"/>
              <a:t> de </a:t>
            </a:r>
            <a:r>
              <a:rPr lang="en-US" dirty="0" err="1"/>
              <a:t>öğrenmesini</a:t>
            </a:r>
            <a:r>
              <a:rPr lang="en-US" dirty="0"/>
              <a:t> </a:t>
            </a:r>
            <a:r>
              <a:rPr lang="en-US" dirty="0" err="1"/>
              <a:t>sağlıyordu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Dil</a:t>
            </a:r>
            <a:r>
              <a:rPr lang="en-US" dirty="0"/>
              <a:t> </a:t>
            </a:r>
            <a:r>
              <a:rPr lang="en-US" dirty="0" err="1"/>
              <a:t>modelleme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masked self attention </a:t>
            </a:r>
            <a:r>
              <a:rPr lang="en-US" dirty="0" err="1"/>
              <a:t>gereklidir</a:t>
            </a:r>
            <a:r>
              <a:rPr lang="en-US" dirty="0"/>
              <a:t> </a:t>
            </a:r>
            <a:r>
              <a:rPr lang="en-US" dirty="0" err="1"/>
              <a:t>çünkü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sonraki</a:t>
            </a:r>
            <a:r>
              <a:rPr lang="en-US" dirty="0"/>
              <a:t> </a:t>
            </a:r>
            <a:r>
              <a:rPr lang="en-US" dirty="0" err="1"/>
              <a:t>belirteci</a:t>
            </a:r>
            <a:r>
              <a:rPr lang="en-US" dirty="0"/>
              <a:t> </a:t>
            </a:r>
            <a:r>
              <a:rPr lang="en-US" dirty="0" err="1"/>
              <a:t>tahmin</a:t>
            </a:r>
            <a:r>
              <a:rPr lang="en-US" dirty="0"/>
              <a:t> </a:t>
            </a:r>
            <a:r>
              <a:rPr lang="en-US" dirty="0" err="1"/>
              <a:t>ederken</a:t>
            </a:r>
            <a:r>
              <a:rPr lang="en-US" dirty="0"/>
              <a:t> </a:t>
            </a:r>
            <a:r>
              <a:rPr lang="en-US" dirty="0" err="1"/>
              <a:t>cümlede</a:t>
            </a:r>
            <a:r>
              <a:rPr lang="en-US" dirty="0"/>
              <a:t> </a:t>
            </a:r>
            <a:r>
              <a:rPr lang="en-US" dirty="0" err="1"/>
              <a:t>ileriye</a:t>
            </a:r>
            <a:r>
              <a:rPr lang="en-US" dirty="0"/>
              <a:t> </a:t>
            </a:r>
            <a:r>
              <a:rPr lang="en-US" dirty="0" err="1"/>
              <a:t>bakamamamız</a:t>
            </a:r>
            <a:r>
              <a:rPr lang="en-US" dirty="0"/>
              <a:t> </a:t>
            </a:r>
            <a:r>
              <a:rPr lang="en-US" dirty="0" err="1"/>
              <a:t>gerekir</a:t>
            </a:r>
            <a:r>
              <a:rPr lang="en-US" dirty="0"/>
              <a:t>. Masked self attention </a:t>
            </a:r>
            <a:r>
              <a:rPr lang="en-US" dirty="0" err="1"/>
              <a:t>kullanmak</a:t>
            </a:r>
            <a:r>
              <a:rPr lang="en-US" dirty="0"/>
              <a:t>,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dizideki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sonraki</a:t>
            </a:r>
            <a:r>
              <a:rPr lang="en-US" dirty="0"/>
              <a:t> </a:t>
            </a:r>
            <a:r>
              <a:rPr lang="en-US" dirty="0" err="1"/>
              <a:t>belirteci</a:t>
            </a:r>
            <a:r>
              <a:rPr lang="en-US" dirty="0"/>
              <a:t> </a:t>
            </a:r>
            <a:r>
              <a:rPr lang="en-US" dirty="0" err="1"/>
              <a:t>sürekli</a:t>
            </a:r>
            <a:r>
              <a:rPr lang="en-US" dirty="0"/>
              <a:t> </a:t>
            </a:r>
            <a:r>
              <a:rPr lang="en-US" dirty="0" err="1"/>
              <a:t>olarak</a:t>
            </a:r>
            <a:r>
              <a:rPr lang="en-US" dirty="0"/>
              <a:t> </a:t>
            </a:r>
            <a:r>
              <a:rPr lang="en-US" dirty="0" err="1"/>
              <a:t>tahmin</a:t>
            </a:r>
            <a:r>
              <a:rPr lang="en-US" dirty="0"/>
              <a:t> </a:t>
            </a:r>
            <a:r>
              <a:rPr lang="en-US" dirty="0" err="1"/>
              <a:t>edebilen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otoregresif</a:t>
            </a:r>
            <a:r>
              <a:rPr lang="en-US" dirty="0"/>
              <a:t> </a:t>
            </a:r>
            <a:r>
              <a:rPr lang="en-US" dirty="0" err="1"/>
              <a:t>mimari</a:t>
            </a:r>
            <a:r>
              <a:rPr lang="en-US" dirty="0"/>
              <a:t> (</a:t>
            </a:r>
            <a:r>
              <a:rPr lang="en-US" dirty="0" err="1"/>
              <a:t>yani</a:t>
            </a:r>
            <a:r>
              <a:rPr lang="en-US" dirty="0"/>
              <a:t>, </a:t>
            </a:r>
            <a:r>
              <a:rPr lang="en-US" dirty="0" err="1"/>
              <a:t>modelin</a:t>
            </a:r>
            <a:r>
              <a:rPr lang="en-US" dirty="0"/>
              <a:t> t </a:t>
            </a:r>
            <a:r>
              <a:rPr lang="en-US" dirty="0" err="1"/>
              <a:t>zamanındaki</a:t>
            </a:r>
            <a:r>
              <a:rPr lang="en-US" dirty="0"/>
              <a:t> </a:t>
            </a:r>
            <a:r>
              <a:rPr lang="en-US" dirty="0" err="1"/>
              <a:t>çıktısının</a:t>
            </a:r>
            <a:r>
              <a:rPr lang="en-US" dirty="0"/>
              <a:t> t+1 </a:t>
            </a:r>
            <a:r>
              <a:rPr lang="en-US" dirty="0" err="1"/>
              <a:t>zamanında</a:t>
            </a:r>
            <a:r>
              <a:rPr lang="en-US" dirty="0"/>
              <a:t> </a:t>
            </a:r>
            <a:r>
              <a:rPr lang="en-US" dirty="0" err="1"/>
              <a:t>girdi</a:t>
            </a:r>
            <a:r>
              <a:rPr lang="en-US" dirty="0"/>
              <a:t> </a:t>
            </a:r>
            <a:r>
              <a:rPr lang="en-US" dirty="0" err="1"/>
              <a:t>olarak</a:t>
            </a:r>
            <a:r>
              <a:rPr lang="en-US" dirty="0"/>
              <a:t> </a:t>
            </a:r>
            <a:r>
              <a:rPr lang="en-US" dirty="0" err="1"/>
              <a:t>kullanılması</a:t>
            </a:r>
            <a:r>
              <a:rPr lang="en-US" dirty="0"/>
              <a:t> </a:t>
            </a:r>
            <a:r>
              <a:rPr lang="en-US" dirty="0" err="1"/>
              <a:t>anlamına</a:t>
            </a:r>
            <a:r>
              <a:rPr lang="en-US" dirty="0"/>
              <a:t> </a:t>
            </a:r>
            <a:r>
              <a:rPr lang="en-US" dirty="0" err="1"/>
              <a:t>gelir</a:t>
            </a:r>
            <a:r>
              <a:rPr lang="en-US" dirty="0"/>
              <a:t>) </a:t>
            </a:r>
            <a:r>
              <a:rPr lang="en-US" dirty="0" err="1"/>
              <a:t>sağlar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Amaç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: GPT,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metin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üretme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bağlam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temelli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cümle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tamamlama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gibi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metin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tabanlı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görevler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için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tasarlanmıştır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Dil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modellemesi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makine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çevirisi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gibi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görevlerde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kullanılabilir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 GPT,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önceki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kelimeleri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baz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alarak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sonraki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kelimeyi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tahmin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etme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yaklaşımı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kullanır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 BERT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ise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soru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cevaplama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metin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sınıflandırma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adlandırılmış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varlık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tanıma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gibi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çeşitli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görevler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için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tasarlanmıştır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Çevreyi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dikkate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alarak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bağlamı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daha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iyi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anlamak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için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çift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yönlü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bağlamsal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temsiller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öğrenir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Eğitim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Stratejisi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: GPT,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büyük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miktarda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metin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verisi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üzerinde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denetimsiz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şekilde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eğitilir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dil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modellemesi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hedefi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kullanır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Önceki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kelimeler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verildiğinde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sonraki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kelimeyi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tahmin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eder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 Bu,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GPT'nin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bağımlılıkları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yakalayabilmesini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tutarlı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metin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üretebilmesini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sağlar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 BERT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ise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denetimli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şekilde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eğitilir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hedef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olarak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maskeli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dil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modellemeyi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kullanır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Girdi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cümlesinde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bazı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kelimeler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rastgele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maskeleme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yapılır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model,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çevredeki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bağlama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dayanarak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maskelediği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kelimeleri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tahmin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etmeyi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öğrenir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>
              <a:buFont typeface="+mj-lt"/>
              <a:buAutoNum type="arabicPeriod"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Dikkat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Maskesi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: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Dikkat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maskesi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konusunda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GPT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eğitim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üretim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sırasında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gelecekteki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kelimelere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dikkat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etmeyi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önlemek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için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neden-sonuç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veya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soldan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sağa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maskesi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kullanır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 Bu, her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kelimenin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yalnızca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önceki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kelimelere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dikkat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etmesini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sağlar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 BERT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ise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giriş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cümlesinde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bazı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kelimeler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rastgele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maskelenir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model,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çevredeki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bağlamı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kullanarak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maskelenmiş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kelimeleri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tahmin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etmeyi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öğrenir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 BERT,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ön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eğitim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sırasında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dikkat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maskesi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kullanarak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gelecekteki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kelimelere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dikkat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etmeyi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engeller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Özetlemek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gerekirse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GPT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metin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üretimi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otoregresif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görevler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için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tasarlanmıştır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BERT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ise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çeşitli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alt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görevler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için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tasarlanmıştır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çift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yönlü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bağlamsal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anlayışa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odaklanır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 GPT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dil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modellemesi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hedefiyle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eğitilirken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BERT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maskeli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dil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modellemeyi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sonraki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cümle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tah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9383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 regressive </a:t>
            </a:r>
            <a:r>
              <a:rPr lang="en-US" dirty="0" err="1"/>
              <a:t>olduğunu</a:t>
            </a:r>
            <a:r>
              <a:rPr lang="en-US" dirty="0"/>
              <a:t> </a:t>
            </a:r>
            <a:r>
              <a:rPr lang="en-US" dirty="0" err="1"/>
              <a:t>söylemiştim</a:t>
            </a:r>
            <a:r>
              <a:rPr lang="en-US" dirty="0"/>
              <a:t>. </a:t>
            </a:r>
            <a:r>
              <a:rPr lang="en-US" dirty="0" err="1"/>
              <a:t>Yani</a:t>
            </a:r>
            <a:r>
              <a:rPr lang="en-US" dirty="0"/>
              <a:t> </a:t>
            </a:r>
            <a:r>
              <a:rPr lang="en-US" dirty="0" err="1"/>
              <a:t>endoftext</a:t>
            </a:r>
            <a:r>
              <a:rPr lang="en-US" dirty="0"/>
              <a:t> I </a:t>
            </a:r>
            <a:r>
              <a:rPr lang="en-US" dirty="0" err="1"/>
              <a:t>görene</a:t>
            </a:r>
            <a:r>
              <a:rPr lang="en-US" dirty="0"/>
              <a:t> </a:t>
            </a:r>
            <a:r>
              <a:rPr lang="en-US" dirty="0" err="1"/>
              <a:t>kadar</a:t>
            </a:r>
            <a:r>
              <a:rPr lang="en-US" dirty="0"/>
              <a:t> </a:t>
            </a:r>
            <a:r>
              <a:rPr lang="en-US" dirty="0" err="1"/>
              <a:t>üretmeye</a:t>
            </a:r>
            <a:r>
              <a:rPr lang="en-US" dirty="0"/>
              <a:t> </a:t>
            </a:r>
            <a:r>
              <a:rPr lang="en-US" dirty="0" err="1"/>
              <a:t>devame</a:t>
            </a:r>
            <a:r>
              <a:rPr lang="en-US" dirty="0"/>
              <a:t> </a:t>
            </a:r>
            <a:r>
              <a:rPr lang="en-US" dirty="0" err="1"/>
              <a:t>decektir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9873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Boşluk</a:t>
            </a:r>
            <a:r>
              <a:rPr lang="en-US" dirty="0"/>
              <a:t> </a:t>
            </a:r>
            <a:r>
              <a:rPr lang="en-US" dirty="0" err="1"/>
              <a:t>koyarsak</a:t>
            </a:r>
            <a:r>
              <a:rPr lang="en-US" dirty="0"/>
              <a:t> </a:t>
            </a:r>
            <a:r>
              <a:rPr lang="en-US" dirty="0" err="1"/>
              <a:t>artık</a:t>
            </a:r>
            <a:r>
              <a:rPr lang="en-US" dirty="0"/>
              <a:t> </a:t>
            </a:r>
            <a:r>
              <a:rPr lang="en-US" dirty="0" err="1"/>
              <a:t>başka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token </a:t>
            </a:r>
            <a:r>
              <a:rPr lang="en-US" dirty="0" err="1"/>
              <a:t>bu</a:t>
            </a:r>
            <a:r>
              <a:rPr lang="en-US" dirty="0"/>
              <a:t> </a:t>
            </a:r>
            <a:r>
              <a:rPr lang="en-US" dirty="0" err="1"/>
              <a:t>yani</a:t>
            </a:r>
            <a:r>
              <a:rPr lang="en-US" dirty="0"/>
              <a:t> </a:t>
            </a:r>
            <a:r>
              <a:rPr lang="en-US" dirty="0" err="1"/>
              <a:t>başka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anlama</a:t>
            </a:r>
            <a:r>
              <a:rPr lang="en-US" dirty="0"/>
              <a:t> </a:t>
            </a:r>
            <a:r>
              <a:rPr lang="en-US" dirty="0" err="1"/>
              <a:t>geliyor</a:t>
            </a:r>
            <a:r>
              <a:rPr lang="en-US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49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7372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083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9412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2147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6396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Anıl</a:t>
            </a:r>
            <a:r>
              <a:rPr lang="en-US" dirty="0"/>
              <a:t> </a:t>
            </a:r>
            <a:r>
              <a:rPr lang="en-US" dirty="0" err="1"/>
              <a:t>yoksa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7825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Anıl</a:t>
            </a:r>
            <a:r>
              <a:rPr lang="en-US" dirty="0"/>
              <a:t> </a:t>
            </a:r>
            <a:r>
              <a:rPr lang="en-US" dirty="0" err="1"/>
              <a:t>yoksa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8250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Anıl</a:t>
            </a:r>
            <a:r>
              <a:rPr lang="en-US" dirty="0"/>
              <a:t> </a:t>
            </a:r>
            <a:r>
              <a:rPr lang="en-US" dirty="0" err="1"/>
              <a:t>yoksa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6375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5070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Pruning 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removes some (not- or less-important) weights (or sometimes neurons) from the model, producing sparse weight matrices (or smaller layers). There is also research on removing entire matrices corresponding to attention heads of a transformer.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41621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Transformerlarda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distilasyon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daha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büyük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karmaşık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transformer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modeli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(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öğretmen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)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ile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daha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küçük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daha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verimli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transformer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modeli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(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öğrenci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)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arasında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bilgi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aktarımının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gerçekleştiği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süreci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ifade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eder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Distilasyon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süreci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genellikle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öğrenci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modelinin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öğretmen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modelinin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davranışını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taklit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etmesi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için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eğitilmesini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içerir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Öğretmen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modelinin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tahminleri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veya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yumuşak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hedefler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olarak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adlandırılan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çıktı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sınıfları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üzerindeki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olasılık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dağılımları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orijinal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eğitim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verileriyle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birlikte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öğrenci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modeline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ek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eğitim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sinyalleri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olarak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kullanılır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Eğitim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sırasında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öğrenci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modeli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kendi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tahminleri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ile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öğretmen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modelinden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sağlanan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yumuşak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hedefler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arasındaki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farkı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minimize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etmeye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çalışır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 Bu,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öğrenci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modelinin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öğretmenin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bilgisinden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öğrenmesini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teşvik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eder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benzer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tahminler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yapmasını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sağlar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Distilasyonun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birkaç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nedenle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faydalı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olabilir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 İlk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olarak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öğrenci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modeli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daha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az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hesaplama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kaynağı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gerektirerek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öğretmen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modeliyle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benzer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performans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elde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edebilir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bu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da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dağıtım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için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daha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verimli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hale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gelir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İkinci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olarak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distile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edilmiş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model,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eğitim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verilerindeki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gürültüye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karşı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daha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iyi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genelleme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yapabilir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daha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sağlam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olabilir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/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Sonuç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olarak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transformerlarda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distilasyon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daha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büyük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model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tarafından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üretilen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yumuşak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hedefler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kullanılarak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daha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küçük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modele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benzer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davranış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kazandırma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sürecidir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 Bu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süreç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daha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verimli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ve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etkili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transformer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modelleri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oluşturmaya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yardımcı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olur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32999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193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7303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34093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0007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5904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Bert in fixed </a:t>
            </a:r>
            <a:r>
              <a:rPr lang="en-US" dirty="0" err="1"/>
              <a:t>bie</a:t>
            </a:r>
            <a:r>
              <a:rPr lang="en-US" dirty="0"/>
              <a:t> </a:t>
            </a:r>
            <a:r>
              <a:rPr lang="en-US" dirty="0" err="1"/>
              <a:t>sözlüğü</a:t>
            </a:r>
            <a:r>
              <a:rPr lang="en-US" dirty="0"/>
              <a:t> var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yenilerini</a:t>
            </a:r>
            <a:r>
              <a:rPr lang="en-US" dirty="0"/>
              <a:t> </a:t>
            </a:r>
            <a:r>
              <a:rPr lang="en-US" dirty="0" err="1"/>
              <a:t>ekleyemiyorsunuz</a:t>
            </a:r>
            <a:r>
              <a:rPr lang="en-US" dirty="0"/>
              <a:t>. Bu </a:t>
            </a:r>
            <a:r>
              <a:rPr lang="en-US" dirty="0" err="1"/>
              <a:t>bir</a:t>
            </a:r>
            <a:r>
              <a:rPr lang="en-US" dirty="0"/>
              <a:t> problem </a:t>
            </a:r>
            <a:r>
              <a:rPr lang="en-US" dirty="0" err="1"/>
              <a:t>gibi</a:t>
            </a:r>
            <a:r>
              <a:rPr lang="en-US" dirty="0"/>
              <a:t> </a:t>
            </a:r>
            <a:r>
              <a:rPr lang="en-US" dirty="0" err="1"/>
              <a:t>gelebilir</a:t>
            </a:r>
            <a:r>
              <a:rPr lang="en-US" dirty="0"/>
              <a:t> </a:t>
            </a:r>
            <a:r>
              <a:rPr lang="en-US" dirty="0" err="1"/>
              <a:t>başta</a:t>
            </a:r>
            <a:r>
              <a:rPr lang="en-US" dirty="0"/>
              <a:t>. </a:t>
            </a:r>
            <a:r>
              <a:rPr lang="en-US" dirty="0" err="1"/>
              <a:t>Örneğin</a:t>
            </a:r>
            <a:r>
              <a:rPr lang="en-US" dirty="0"/>
              <a:t> </a:t>
            </a:r>
            <a:r>
              <a:rPr lang="en-US" dirty="0" err="1"/>
              <a:t>sizin</a:t>
            </a:r>
            <a:r>
              <a:rPr lang="en-US" dirty="0"/>
              <a:t> </a:t>
            </a:r>
            <a:r>
              <a:rPr lang="en-US" dirty="0" err="1"/>
              <a:t>uygulamanızdaki</a:t>
            </a:r>
            <a:r>
              <a:rPr lang="en-US" dirty="0"/>
              <a:t> </a:t>
            </a:r>
            <a:r>
              <a:rPr lang="en-US" dirty="0" err="1"/>
              <a:t>bazı</a:t>
            </a:r>
            <a:r>
              <a:rPr lang="en-US" dirty="0"/>
              <a:t> </a:t>
            </a:r>
            <a:r>
              <a:rPr lang="en-US" dirty="0" err="1"/>
              <a:t>kelimeleri</a:t>
            </a:r>
            <a:r>
              <a:rPr lang="en-US" dirty="0"/>
              <a:t> </a:t>
            </a:r>
            <a:r>
              <a:rPr lang="en-US" dirty="0" err="1"/>
              <a:t>tutmuyorsa</a:t>
            </a:r>
            <a:r>
              <a:rPr lang="en-US" dirty="0"/>
              <a:t> ne </a:t>
            </a:r>
            <a:r>
              <a:rPr lang="en-US" dirty="0" err="1"/>
              <a:t>olacak</a:t>
            </a:r>
            <a:r>
              <a:rPr lang="en-US" dirty="0"/>
              <a:t>? Bert </a:t>
            </a:r>
            <a:r>
              <a:rPr lang="en-US" dirty="0" err="1"/>
              <a:t>burada</a:t>
            </a:r>
            <a:r>
              <a:rPr lang="en-US" dirty="0"/>
              <a:t> </a:t>
            </a:r>
            <a:r>
              <a:rPr lang="en-US" dirty="0" err="1"/>
              <a:t>şöyle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yakşalım</a:t>
            </a:r>
            <a:r>
              <a:rPr lang="en-US" dirty="0"/>
              <a:t> </a:t>
            </a:r>
            <a:r>
              <a:rPr lang="en-US" dirty="0" err="1"/>
              <a:t>geliştirmiş</a:t>
            </a:r>
            <a:r>
              <a:rPr lang="en-US" dirty="0"/>
              <a:t>. </a:t>
            </a:r>
            <a:r>
              <a:rPr lang="en-US" dirty="0" err="1"/>
              <a:t>Sizin</a:t>
            </a:r>
            <a:r>
              <a:rPr lang="en-US" dirty="0"/>
              <a:t> </a:t>
            </a:r>
            <a:r>
              <a:rPr lang="en-US" dirty="0" err="1"/>
              <a:t>tokenlerınız</a:t>
            </a:r>
            <a:r>
              <a:rPr lang="en-US" dirty="0"/>
              <a:t> </a:t>
            </a:r>
            <a:r>
              <a:rPr lang="en-US" dirty="0" err="1"/>
              <a:t>kelime</a:t>
            </a:r>
            <a:r>
              <a:rPr lang="en-US" dirty="0"/>
              <a:t> </a:t>
            </a:r>
            <a:r>
              <a:rPr lang="en-US" dirty="0" err="1"/>
              <a:t>başına</a:t>
            </a:r>
            <a:r>
              <a:rPr lang="en-US" dirty="0"/>
              <a:t> </a:t>
            </a:r>
            <a:r>
              <a:rPr lang="en-US" dirty="0" err="1"/>
              <a:t>değil</a:t>
            </a:r>
            <a:r>
              <a:rPr lang="en-US" dirty="0"/>
              <a:t> </a:t>
            </a:r>
            <a:r>
              <a:rPr lang="en-US" dirty="0" err="1"/>
              <a:t>kelimenin</a:t>
            </a:r>
            <a:r>
              <a:rPr lang="en-US" dirty="0"/>
              <a:t> alt </a:t>
            </a:r>
            <a:r>
              <a:rPr lang="en-US" dirty="0" err="1"/>
              <a:t>kelimelerine</a:t>
            </a:r>
            <a:r>
              <a:rPr lang="en-US" dirty="0"/>
              <a:t> </a:t>
            </a:r>
            <a:r>
              <a:rPr lang="en-US" dirty="0" err="1"/>
              <a:t>bölüyor</a:t>
            </a:r>
            <a:r>
              <a:rPr lang="en-US" dirty="0"/>
              <a:t>. </a:t>
            </a:r>
            <a:r>
              <a:rPr lang="en-US" dirty="0" err="1"/>
              <a:t>Bunu</a:t>
            </a:r>
            <a:r>
              <a:rPr lang="en-US" dirty="0"/>
              <a:t> stemming </a:t>
            </a:r>
            <a:r>
              <a:rPr lang="en-US" dirty="0" err="1"/>
              <a:t>veya</a:t>
            </a:r>
            <a:r>
              <a:rPr lang="en-US" dirty="0"/>
              <a:t> lemmatization </a:t>
            </a:r>
            <a:r>
              <a:rPr lang="en-US" dirty="0" err="1"/>
              <a:t>ile</a:t>
            </a:r>
            <a:r>
              <a:rPr lang="en-US" dirty="0"/>
              <a:t> </a:t>
            </a:r>
            <a:r>
              <a:rPr lang="en-US" dirty="0" err="1"/>
              <a:t>karıştırmayın</a:t>
            </a:r>
            <a:r>
              <a:rPr lang="en-US" dirty="0"/>
              <a:t>. </a:t>
            </a:r>
            <a:r>
              <a:rPr lang="en-US" dirty="0" err="1"/>
              <a:t>Onlardna</a:t>
            </a:r>
            <a:r>
              <a:rPr lang="en-US" dirty="0"/>
              <a:t> </a:t>
            </a:r>
            <a:r>
              <a:rPr lang="en-US" dirty="0" err="1"/>
              <a:t>bağımsız</a:t>
            </a:r>
            <a:r>
              <a:rPr lang="en-US" dirty="0"/>
              <a:t> bu. </a:t>
            </a:r>
            <a:r>
              <a:rPr lang="en-US" dirty="0" err="1"/>
              <a:t>İstatistiki</a:t>
            </a:r>
            <a:r>
              <a:rPr lang="en-US" dirty="0"/>
              <a:t> </a:t>
            </a:r>
            <a:r>
              <a:rPr lang="en-US" dirty="0" err="1"/>
              <a:t>bazı</a:t>
            </a:r>
            <a:r>
              <a:rPr lang="en-US" dirty="0"/>
              <a:t> </a:t>
            </a:r>
            <a:r>
              <a:rPr lang="en-US" dirty="0" err="1"/>
              <a:t>yöntemlerle</a:t>
            </a:r>
            <a:r>
              <a:rPr lang="en-US" dirty="0"/>
              <a:t> </a:t>
            </a:r>
            <a:r>
              <a:rPr lang="en-US" dirty="0" err="1"/>
              <a:t>hangi</a:t>
            </a:r>
            <a:r>
              <a:rPr lang="en-US" dirty="0"/>
              <a:t> </a:t>
            </a:r>
            <a:r>
              <a:rPr lang="en-US" dirty="0" err="1"/>
              <a:t>kelimeleri</a:t>
            </a:r>
            <a:r>
              <a:rPr lang="en-US" dirty="0"/>
              <a:t> </a:t>
            </a:r>
            <a:r>
              <a:rPr lang="en-US" dirty="0" err="1"/>
              <a:t>nasıl</a:t>
            </a:r>
            <a:r>
              <a:rPr lang="en-US" dirty="0"/>
              <a:t> </a:t>
            </a:r>
            <a:r>
              <a:rPr lang="en-US" dirty="0" err="1"/>
              <a:t>böleceklerine</a:t>
            </a:r>
            <a:r>
              <a:rPr lang="en-US" dirty="0"/>
              <a:t> </a:t>
            </a:r>
            <a:r>
              <a:rPr lang="en-US" dirty="0" err="1"/>
              <a:t>bakıyorlar</a:t>
            </a:r>
            <a:r>
              <a:rPr lang="en-US" dirty="0"/>
              <a:t>. </a:t>
            </a:r>
          </a:p>
          <a:p>
            <a:r>
              <a:rPr lang="en-US" dirty="0" err="1"/>
              <a:t>Yine</a:t>
            </a:r>
            <a:r>
              <a:rPr lang="en-US" dirty="0"/>
              <a:t> de </a:t>
            </a:r>
            <a:r>
              <a:rPr lang="en-US" dirty="0" err="1"/>
              <a:t>insanın</a:t>
            </a:r>
            <a:r>
              <a:rPr lang="en-US" dirty="0"/>
              <a:t> </a:t>
            </a:r>
            <a:r>
              <a:rPr lang="en-US" dirty="0" err="1"/>
              <a:t>akşına</a:t>
            </a:r>
            <a:r>
              <a:rPr lang="en-US" dirty="0"/>
              <a:t> </a:t>
            </a:r>
            <a:r>
              <a:rPr lang="en-US" dirty="0" err="1"/>
              <a:t>takılabilir</a:t>
            </a:r>
            <a:r>
              <a:rPr lang="en-US" dirty="0"/>
              <a:t>. </a:t>
            </a:r>
            <a:r>
              <a:rPr lang="en-US" dirty="0" err="1"/>
              <a:t>Mesela</a:t>
            </a:r>
            <a:r>
              <a:rPr lang="en-US" dirty="0"/>
              <a:t> </a:t>
            </a:r>
            <a:r>
              <a:rPr lang="en-US" dirty="0" err="1"/>
              <a:t>şöyle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kelime</a:t>
            </a:r>
            <a:r>
              <a:rPr lang="en-US" dirty="0"/>
              <a:t> </a:t>
            </a:r>
            <a:r>
              <a:rPr lang="en-US" dirty="0" err="1"/>
              <a:t>ile</a:t>
            </a:r>
            <a:r>
              <a:rPr lang="en-US" dirty="0"/>
              <a:t> </a:t>
            </a:r>
            <a:r>
              <a:rPr lang="en-US" dirty="0" err="1"/>
              <a:t>karşılaştığında</a:t>
            </a:r>
            <a:r>
              <a:rPr lang="en-US" dirty="0"/>
              <a:t> </a:t>
            </a:r>
            <a:r>
              <a:rPr lang="en-US" dirty="0" err="1"/>
              <a:t>naıcak</a:t>
            </a:r>
            <a:r>
              <a:rPr lang="en-US" dirty="0"/>
              <a:t>. Bu </a:t>
            </a:r>
            <a:r>
              <a:rPr lang="en-US" dirty="0" err="1"/>
              <a:t>mesela</a:t>
            </a:r>
            <a:r>
              <a:rPr lang="en-US" dirty="0"/>
              <a:t> south park ta Kyle </a:t>
            </a:r>
            <a:r>
              <a:rPr lang="en-US" dirty="0" err="1"/>
              <a:t>ın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sonda</a:t>
            </a:r>
            <a:r>
              <a:rPr lang="en-US" dirty="0"/>
              <a:t> </a:t>
            </a:r>
            <a:r>
              <a:rPr lang="en-US" dirty="0" err="1"/>
              <a:t>hecelemeye</a:t>
            </a:r>
            <a:r>
              <a:rPr lang="en-US" dirty="0"/>
              <a:t> </a:t>
            </a:r>
            <a:r>
              <a:rPr lang="en-US" dirty="0" err="1"/>
              <a:t>çalıştığı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kelimeydi</a:t>
            </a:r>
            <a:r>
              <a:rPr lang="en-US" dirty="0"/>
              <a:t>. Her </a:t>
            </a:r>
            <a:r>
              <a:rPr lang="en-US" dirty="0" err="1"/>
              <a:t>neyse</a:t>
            </a:r>
            <a:r>
              <a:rPr lang="en-US" dirty="0"/>
              <a:t> BERT </a:t>
            </a:r>
            <a:r>
              <a:rPr lang="en-US" dirty="0" err="1"/>
              <a:t>aynı</a:t>
            </a:r>
            <a:r>
              <a:rPr lang="en-US" dirty="0"/>
              <a:t> </a:t>
            </a:r>
            <a:r>
              <a:rPr lang="en-US" dirty="0" err="1"/>
              <a:t>zamanda</a:t>
            </a:r>
            <a:r>
              <a:rPr lang="en-US" dirty="0"/>
              <a:t> her character </a:t>
            </a:r>
            <a:r>
              <a:rPr lang="en-US" dirty="0" err="1"/>
              <a:t>içinde</a:t>
            </a:r>
            <a:r>
              <a:rPr lang="en-US" dirty="0"/>
              <a:t> </a:t>
            </a:r>
            <a:r>
              <a:rPr lang="en-US" dirty="0" err="1"/>
              <a:t>tokenları</a:t>
            </a:r>
            <a:r>
              <a:rPr lang="en-US" dirty="0"/>
              <a:t> var </a:t>
            </a:r>
            <a:r>
              <a:rPr lang="en-US" dirty="0" err="1"/>
              <a:t>diğer</a:t>
            </a:r>
            <a:r>
              <a:rPr lang="en-US" dirty="0"/>
              <a:t> sub </a:t>
            </a:r>
            <a:r>
              <a:rPr lang="en-US" dirty="0" err="1"/>
              <a:t>owrdlerle</a:t>
            </a:r>
            <a:r>
              <a:rPr lang="en-US" dirty="0"/>
              <a:t> </a:t>
            </a:r>
            <a:r>
              <a:rPr lang="en-US" dirty="0" err="1"/>
              <a:t>beraber</a:t>
            </a:r>
            <a:r>
              <a:rPr lang="en-US" dirty="0"/>
              <a:t>. </a:t>
            </a:r>
            <a:r>
              <a:rPr lang="en-US" dirty="0" err="1"/>
              <a:t>Yani</a:t>
            </a:r>
            <a:r>
              <a:rPr lang="en-US" dirty="0"/>
              <a:t> </a:t>
            </a:r>
            <a:r>
              <a:rPr lang="en-US" dirty="0" err="1"/>
              <a:t>hiç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şey</a:t>
            </a:r>
            <a:r>
              <a:rPr lang="en-US" dirty="0"/>
              <a:t> </a:t>
            </a:r>
            <a:r>
              <a:rPr lang="en-US" dirty="0" err="1"/>
              <a:t>bulamazsa</a:t>
            </a:r>
            <a:r>
              <a:rPr lang="en-US" dirty="0"/>
              <a:t> </a:t>
            </a:r>
            <a:r>
              <a:rPr lang="en-US" dirty="0" err="1"/>
              <a:t>kelimeyi</a:t>
            </a:r>
            <a:r>
              <a:rPr lang="en-US" dirty="0"/>
              <a:t> </a:t>
            </a:r>
            <a:r>
              <a:rPr lang="en-US" dirty="0" err="1"/>
              <a:t>oluşturan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küçük</a:t>
            </a:r>
            <a:r>
              <a:rPr lang="en-US" dirty="0"/>
              <a:t> </a:t>
            </a:r>
            <a:r>
              <a:rPr lang="en-US" dirty="0" err="1"/>
              <a:t>öğelerle</a:t>
            </a:r>
            <a:r>
              <a:rPr lang="en-US" dirty="0"/>
              <a:t> </a:t>
            </a:r>
            <a:r>
              <a:rPr lang="en-US" dirty="0" err="1"/>
              <a:t>temsil</a:t>
            </a:r>
            <a:r>
              <a:rPr lang="en-US" dirty="0"/>
              <a:t> </a:t>
            </a:r>
            <a:r>
              <a:rPr lang="en-US" dirty="0" err="1"/>
              <a:t>edebiliyor</a:t>
            </a:r>
            <a:r>
              <a:rPr lang="en-US" dirty="0"/>
              <a:t>. </a:t>
            </a:r>
            <a:r>
              <a:rPr lang="en-US" dirty="0" err="1"/>
              <a:t>Burada</a:t>
            </a:r>
            <a:r>
              <a:rPr lang="en-US" dirty="0"/>
              <a:t> </a:t>
            </a:r>
            <a:r>
              <a:rPr lang="en-US" dirty="0" err="1"/>
              <a:t>şunu</a:t>
            </a:r>
            <a:r>
              <a:rPr lang="en-US" dirty="0"/>
              <a:t> </a:t>
            </a:r>
            <a:r>
              <a:rPr lang="en-US" dirty="0" err="1"/>
              <a:t>soraiblirsiniz</a:t>
            </a:r>
            <a:r>
              <a:rPr lang="en-US" dirty="0"/>
              <a:t>. Bir </a:t>
            </a:r>
            <a:r>
              <a:rPr lang="en-US" dirty="0" err="1"/>
              <a:t>işe</a:t>
            </a:r>
            <a:r>
              <a:rPr lang="en-US" dirty="0"/>
              <a:t> </a:t>
            </a:r>
            <a:r>
              <a:rPr lang="en-US" dirty="0" err="1"/>
              <a:t>yarıyor</a:t>
            </a:r>
            <a:r>
              <a:rPr lang="en-US" dirty="0"/>
              <a:t> </a:t>
            </a:r>
            <a:r>
              <a:rPr lang="en-US" dirty="0" err="1"/>
              <a:t>mudur</a:t>
            </a:r>
            <a:r>
              <a:rPr lang="en-US" dirty="0"/>
              <a:t>? </a:t>
            </a:r>
            <a:r>
              <a:rPr lang="en-US" dirty="0" err="1"/>
              <a:t>Muhtemelen</a:t>
            </a:r>
            <a:r>
              <a:rPr lang="en-US" dirty="0"/>
              <a:t> </a:t>
            </a:r>
            <a:r>
              <a:rPr lang="en-US" dirty="0" err="1"/>
              <a:t>hayır</a:t>
            </a:r>
            <a:r>
              <a:rPr lang="en-US" dirty="0"/>
              <a:t> ama hem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hata</a:t>
            </a:r>
            <a:r>
              <a:rPr lang="en-US" dirty="0"/>
              <a:t> </a:t>
            </a:r>
            <a:r>
              <a:rPr lang="en-US" dirty="0" err="1"/>
              <a:t>almıyor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basitinden</a:t>
            </a:r>
            <a:r>
              <a:rPr lang="en-US" dirty="0"/>
              <a:t> </a:t>
            </a:r>
            <a:r>
              <a:rPr lang="en-US" dirty="0" err="1"/>
              <a:t>uygulumanız</a:t>
            </a:r>
            <a:r>
              <a:rPr lang="en-US" dirty="0"/>
              <a:t> hem de </a:t>
            </a:r>
            <a:r>
              <a:rPr lang="en-US" dirty="0" err="1"/>
              <a:t>olabidiğince</a:t>
            </a:r>
            <a:r>
              <a:rPr lang="en-US" dirty="0"/>
              <a:t> o </a:t>
            </a:r>
            <a:r>
              <a:rPr lang="en-US" dirty="0" err="1"/>
              <a:t>kelime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temsiliyet</a:t>
            </a:r>
            <a:r>
              <a:rPr lang="en-US" dirty="0"/>
              <a:t> </a:t>
            </a:r>
            <a:r>
              <a:rPr lang="en-US" dirty="0" err="1"/>
              <a:t>oluşuyor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sağdaki</a:t>
            </a:r>
            <a:r>
              <a:rPr lang="en-US" dirty="0"/>
              <a:t> </a:t>
            </a:r>
            <a:r>
              <a:rPr lang="en-US" dirty="0" err="1"/>
              <a:t>örnekte</a:t>
            </a:r>
            <a:r>
              <a:rPr lang="en-US" dirty="0"/>
              <a:t> </a:t>
            </a:r>
            <a:r>
              <a:rPr lang="en-US" dirty="0" err="1"/>
              <a:t>olduğu</a:t>
            </a:r>
            <a:r>
              <a:rPr lang="en-US" dirty="0"/>
              <a:t> </a:t>
            </a:r>
            <a:r>
              <a:rPr lang="en-US" dirty="0" err="1"/>
              <a:t>gibi</a:t>
            </a:r>
            <a:r>
              <a:rPr lang="en-US" dirty="0"/>
              <a:t> </a:t>
            </a:r>
            <a:r>
              <a:rPr lang="en-US" dirty="0" err="1"/>
              <a:t>sözlükte</a:t>
            </a:r>
            <a:r>
              <a:rPr lang="en-US" dirty="0"/>
              <a:t> </a:t>
            </a:r>
            <a:r>
              <a:rPr lang="en-US" dirty="0" err="1"/>
              <a:t>hiç</a:t>
            </a:r>
            <a:r>
              <a:rPr lang="en-US" dirty="0"/>
              <a:t> </a:t>
            </a:r>
            <a:r>
              <a:rPr lang="en-US" dirty="0" err="1"/>
              <a:t>olmayan</a:t>
            </a:r>
            <a:r>
              <a:rPr lang="en-US" dirty="0"/>
              <a:t> </a:t>
            </a:r>
            <a:r>
              <a:rPr lang="en-US" dirty="0" err="1"/>
              <a:t>kelimeleri</a:t>
            </a:r>
            <a:r>
              <a:rPr lang="en-US" dirty="0"/>
              <a:t> </a:t>
            </a:r>
            <a:r>
              <a:rPr lang="en-US" dirty="0" err="1"/>
              <a:t>diğer</a:t>
            </a:r>
            <a:r>
              <a:rPr lang="en-US" dirty="0"/>
              <a:t> </a:t>
            </a:r>
            <a:r>
              <a:rPr lang="en-US" dirty="0" err="1"/>
              <a:t>kelimelerle</a:t>
            </a:r>
            <a:r>
              <a:rPr lang="en-US" dirty="0"/>
              <a:t> </a:t>
            </a:r>
            <a:r>
              <a:rPr lang="en-US" dirty="0" err="1"/>
              <a:t>böylece</a:t>
            </a:r>
            <a:r>
              <a:rPr lang="en-US" dirty="0"/>
              <a:t> </a:t>
            </a:r>
            <a:r>
              <a:rPr lang="en-US" dirty="0" err="1"/>
              <a:t>temsil</a:t>
            </a:r>
            <a:r>
              <a:rPr lang="en-US" dirty="0"/>
              <a:t> </a:t>
            </a:r>
            <a:r>
              <a:rPr lang="en-US" dirty="0" err="1"/>
              <a:t>etmiş</a:t>
            </a:r>
            <a:r>
              <a:rPr lang="en-US" dirty="0"/>
              <a:t> </a:t>
            </a:r>
            <a:r>
              <a:rPr lang="en-US" dirty="0" err="1"/>
              <a:t>olucaz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Flabberagst</a:t>
            </a:r>
            <a:r>
              <a:rPr lang="en-US" dirty="0"/>
              <a:t> - </a:t>
            </a:r>
            <a:r>
              <a:rPr lang="en-US" dirty="0" err="1"/>
              <a:t>şaşkınlık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2629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Birçok</a:t>
            </a:r>
            <a:r>
              <a:rPr lang="en-US" dirty="0"/>
              <a:t> </a:t>
            </a:r>
            <a:r>
              <a:rPr lang="en-US" dirty="0" err="1"/>
              <a:t>kelimeden</a:t>
            </a:r>
            <a:r>
              <a:rPr lang="en-US" dirty="0"/>
              <a:t> </a:t>
            </a:r>
            <a:r>
              <a:rPr lang="en-US" dirty="0" err="1"/>
              <a:t>oluşan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hikaye</a:t>
            </a:r>
            <a:r>
              <a:rPr lang="en-US" dirty="0"/>
              <a:t> </a:t>
            </a:r>
            <a:r>
              <a:rPr lang="en-US" dirty="0" err="1"/>
              <a:t>kitabınız</a:t>
            </a:r>
            <a:r>
              <a:rPr lang="en-US" dirty="0"/>
              <a:t> </a:t>
            </a:r>
            <a:r>
              <a:rPr lang="en-US" dirty="0" err="1"/>
              <a:t>olduğunu</a:t>
            </a:r>
            <a:r>
              <a:rPr lang="en-US" dirty="0"/>
              <a:t> </a:t>
            </a:r>
            <a:r>
              <a:rPr lang="en-US" dirty="0" err="1"/>
              <a:t>hayal</a:t>
            </a:r>
            <a:r>
              <a:rPr lang="en-US" dirty="0"/>
              <a:t> </a:t>
            </a:r>
            <a:r>
              <a:rPr lang="en-US" dirty="0" err="1"/>
              <a:t>edin</a:t>
            </a:r>
            <a:r>
              <a:rPr lang="en-US" dirty="0"/>
              <a:t>. </a:t>
            </a:r>
            <a:r>
              <a:rPr lang="en-US" dirty="0" err="1"/>
              <a:t>BERT'deki</a:t>
            </a:r>
            <a:r>
              <a:rPr lang="en-US" dirty="0"/>
              <a:t> self attention </a:t>
            </a:r>
            <a:r>
              <a:rPr lang="en-US" dirty="0" err="1"/>
              <a:t>katmanı</a:t>
            </a:r>
            <a:r>
              <a:rPr lang="en-US" dirty="0"/>
              <a:t>, </a:t>
            </a:r>
            <a:r>
              <a:rPr lang="en-US" dirty="0" err="1"/>
              <a:t>anlamlarını</a:t>
            </a:r>
            <a:r>
              <a:rPr lang="en-US" dirty="0"/>
              <a:t> </a:t>
            </a:r>
            <a:r>
              <a:rPr lang="en-US" dirty="0" err="1"/>
              <a:t>anlamak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</a:t>
            </a:r>
            <a:r>
              <a:rPr lang="en-US" dirty="0" err="1"/>
              <a:t>hikayedeki</a:t>
            </a:r>
            <a:r>
              <a:rPr lang="en-US" dirty="0"/>
              <a:t> </a:t>
            </a:r>
            <a:r>
              <a:rPr lang="en-US" dirty="0" err="1"/>
              <a:t>farklı</a:t>
            </a:r>
            <a:r>
              <a:rPr lang="en-US" dirty="0"/>
              <a:t> </a:t>
            </a:r>
            <a:r>
              <a:rPr lang="en-US" dirty="0" err="1"/>
              <a:t>kelimelere</a:t>
            </a:r>
            <a:r>
              <a:rPr lang="en-US" dirty="0"/>
              <a:t> </a:t>
            </a:r>
            <a:r>
              <a:rPr lang="en-US" dirty="0" err="1"/>
              <a:t>dikkat</a:t>
            </a:r>
            <a:r>
              <a:rPr lang="en-US" dirty="0"/>
              <a:t> </a:t>
            </a:r>
            <a:r>
              <a:rPr lang="en-US" dirty="0" err="1"/>
              <a:t>eden</a:t>
            </a:r>
            <a:r>
              <a:rPr lang="en-US" dirty="0"/>
              <a:t> </a:t>
            </a:r>
            <a:r>
              <a:rPr lang="en-US" dirty="0" err="1"/>
              <a:t>zeki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okuyucu</a:t>
            </a:r>
            <a:r>
              <a:rPr lang="en-US" dirty="0"/>
              <a:t> </a:t>
            </a:r>
            <a:r>
              <a:rPr lang="en-US" dirty="0" err="1"/>
              <a:t>gibidir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Self attention </a:t>
            </a:r>
            <a:r>
              <a:rPr lang="en-US" dirty="0" err="1"/>
              <a:t>katmanı</a:t>
            </a:r>
            <a:r>
              <a:rPr lang="en-US" dirty="0"/>
              <a:t>, her </a:t>
            </a:r>
            <a:r>
              <a:rPr lang="en-US" dirty="0" err="1"/>
              <a:t>kelimeyi</a:t>
            </a:r>
            <a:r>
              <a:rPr lang="en-US" dirty="0"/>
              <a:t> </a:t>
            </a:r>
            <a:r>
              <a:rPr lang="en-US" dirty="0" err="1"/>
              <a:t>tek</a:t>
            </a:r>
            <a:r>
              <a:rPr lang="en-US" dirty="0"/>
              <a:t> </a:t>
            </a:r>
            <a:r>
              <a:rPr lang="en-US" dirty="0" err="1"/>
              <a:t>tek</a:t>
            </a:r>
            <a:r>
              <a:rPr lang="en-US" dirty="0"/>
              <a:t> </a:t>
            </a:r>
            <a:r>
              <a:rPr lang="en-US" dirty="0" err="1"/>
              <a:t>okur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hikayedeki</a:t>
            </a:r>
            <a:r>
              <a:rPr lang="en-US" dirty="0"/>
              <a:t> </a:t>
            </a:r>
            <a:r>
              <a:rPr lang="en-US" dirty="0" err="1"/>
              <a:t>diğer</a:t>
            </a:r>
            <a:r>
              <a:rPr lang="en-US" dirty="0"/>
              <a:t> </a:t>
            </a:r>
            <a:r>
              <a:rPr lang="en-US" dirty="0" err="1"/>
              <a:t>tüm</a:t>
            </a:r>
            <a:r>
              <a:rPr lang="en-US" dirty="0"/>
              <a:t> </a:t>
            </a:r>
            <a:r>
              <a:rPr lang="en-US" dirty="0" err="1"/>
              <a:t>kelimelerle</a:t>
            </a:r>
            <a:r>
              <a:rPr lang="en-US" dirty="0"/>
              <a:t> </a:t>
            </a:r>
            <a:r>
              <a:rPr lang="en-US" dirty="0" err="1"/>
              <a:t>karşılaştırarak</a:t>
            </a:r>
            <a:r>
              <a:rPr lang="en-US" dirty="0"/>
              <a:t> ne </a:t>
            </a:r>
            <a:r>
              <a:rPr lang="en-US" dirty="0" err="1"/>
              <a:t>kadar</a:t>
            </a:r>
            <a:r>
              <a:rPr lang="en-US" dirty="0"/>
              <a:t> </a:t>
            </a:r>
            <a:r>
              <a:rPr lang="en-US" dirty="0" err="1"/>
              <a:t>önemli</a:t>
            </a:r>
            <a:r>
              <a:rPr lang="en-US" dirty="0"/>
              <a:t> </a:t>
            </a:r>
            <a:r>
              <a:rPr lang="en-US" dirty="0" err="1"/>
              <a:t>olduğuna</a:t>
            </a:r>
            <a:r>
              <a:rPr lang="en-US" dirty="0"/>
              <a:t> </a:t>
            </a:r>
            <a:r>
              <a:rPr lang="en-US" dirty="0" err="1"/>
              <a:t>karar</a:t>
            </a:r>
            <a:r>
              <a:rPr lang="en-US" dirty="0"/>
              <a:t> </a:t>
            </a:r>
            <a:r>
              <a:rPr lang="en-US" dirty="0" err="1"/>
              <a:t>verir</a:t>
            </a:r>
            <a:r>
              <a:rPr lang="en-US" dirty="0"/>
              <a:t>. </a:t>
            </a:r>
            <a:r>
              <a:rPr lang="en-US" dirty="0" err="1"/>
              <a:t>Bunu</a:t>
            </a:r>
            <a:r>
              <a:rPr lang="en-US" dirty="0"/>
              <a:t>, </a:t>
            </a:r>
            <a:r>
              <a:rPr lang="en-US" dirty="0" err="1"/>
              <a:t>kelimeler</a:t>
            </a:r>
            <a:r>
              <a:rPr lang="en-US" dirty="0"/>
              <a:t> </a:t>
            </a:r>
            <a:r>
              <a:rPr lang="en-US" dirty="0" err="1"/>
              <a:t>arasındaki</a:t>
            </a:r>
            <a:r>
              <a:rPr lang="en-US" dirty="0"/>
              <a:t> </a:t>
            </a:r>
            <a:r>
              <a:rPr lang="en-US" dirty="0" err="1"/>
              <a:t>benzerliklere</a:t>
            </a:r>
            <a:r>
              <a:rPr lang="en-US" dirty="0"/>
              <a:t> </a:t>
            </a:r>
            <a:r>
              <a:rPr lang="en-US" dirty="0" err="1"/>
              <a:t>bakan</a:t>
            </a:r>
            <a:r>
              <a:rPr lang="en-US" dirty="0"/>
              <a:t> </a:t>
            </a:r>
            <a:r>
              <a:rPr lang="en-US" dirty="0" err="1"/>
              <a:t>özel</a:t>
            </a:r>
            <a:r>
              <a:rPr lang="en-US" dirty="0"/>
              <a:t> </a:t>
            </a:r>
            <a:r>
              <a:rPr lang="en-US" dirty="0" err="1"/>
              <a:t>hesaplamalar</a:t>
            </a:r>
            <a:r>
              <a:rPr lang="en-US" dirty="0"/>
              <a:t> </a:t>
            </a:r>
            <a:r>
              <a:rPr lang="en-US" dirty="0" err="1"/>
              <a:t>kullanarak</a:t>
            </a:r>
            <a:r>
              <a:rPr lang="en-US" dirty="0"/>
              <a:t> </a:t>
            </a:r>
            <a:r>
              <a:rPr lang="en-US" dirty="0" err="1"/>
              <a:t>yapar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Ardından</a:t>
            </a:r>
            <a:r>
              <a:rPr lang="en-US" dirty="0"/>
              <a:t>, Self attention </a:t>
            </a:r>
            <a:r>
              <a:rPr lang="en-US" dirty="0" err="1"/>
              <a:t>katmanı</a:t>
            </a:r>
            <a:r>
              <a:rPr lang="en-US" dirty="0"/>
              <a:t>, her </a:t>
            </a:r>
            <a:r>
              <a:rPr lang="en-US" dirty="0" err="1"/>
              <a:t>kelimeye</a:t>
            </a:r>
            <a:r>
              <a:rPr lang="en-US" dirty="0"/>
              <a:t> </a:t>
            </a:r>
            <a:r>
              <a:rPr lang="en-US" dirty="0" err="1"/>
              <a:t>diğer</a:t>
            </a:r>
            <a:r>
              <a:rPr lang="en-US" dirty="0"/>
              <a:t> </a:t>
            </a:r>
            <a:r>
              <a:rPr lang="en-US" dirty="0" err="1"/>
              <a:t>kelimelerle</a:t>
            </a:r>
            <a:r>
              <a:rPr lang="en-US" dirty="0"/>
              <a:t> </a:t>
            </a:r>
            <a:r>
              <a:rPr lang="en-US" dirty="0" err="1"/>
              <a:t>karşılaştırıldığında</a:t>
            </a:r>
            <a:r>
              <a:rPr lang="en-US" dirty="0"/>
              <a:t> ne </a:t>
            </a:r>
            <a:r>
              <a:rPr lang="en-US" dirty="0" err="1"/>
              <a:t>kadar</a:t>
            </a:r>
            <a:r>
              <a:rPr lang="en-US" dirty="0"/>
              <a:t> </a:t>
            </a:r>
            <a:r>
              <a:rPr lang="en-US" dirty="0" err="1"/>
              <a:t>önemli</a:t>
            </a:r>
            <a:r>
              <a:rPr lang="en-US" dirty="0"/>
              <a:t> </a:t>
            </a:r>
            <a:r>
              <a:rPr lang="en-US" dirty="0" err="1"/>
              <a:t>olduğuna</a:t>
            </a:r>
            <a:r>
              <a:rPr lang="en-US" dirty="0"/>
              <a:t> </a:t>
            </a:r>
            <a:r>
              <a:rPr lang="en-US" dirty="0" err="1"/>
              <a:t>bağlı</a:t>
            </a:r>
            <a:r>
              <a:rPr lang="en-US" dirty="0"/>
              <a:t> </a:t>
            </a:r>
            <a:r>
              <a:rPr lang="en-US" dirty="0" err="1"/>
              <a:t>olarak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puan</a:t>
            </a:r>
            <a:r>
              <a:rPr lang="en-US" dirty="0"/>
              <a:t> </a:t>
            </a:r>
            <a:r>
              <a:rPr lang="en-US" dirty="0" err="1"/>
              <a:t>verir</a:t>
            </a:r>
            <a:r>
              <a:rPr lang="en-US" dirty="0"/>
              <a:t>. Puan ne </a:t>
            </a:r>
            <a:r>
              <a:rPr lang="en-US" dirty="0" err="1"/>
              <a:t>kadar</a:t>
            </a:r>
            <a:r>
              <a:rPr lang="en-US" dirty="0"/>
              <a:t> </a:t>
            </a:r>
            <a:r>
              <a:rPr lang="en-US" dirty="0" err="1"/>
              <a:t>yüksek</a:t>
            </a:r>
            <a:r>
              <a:rPr lang="en-US" dirty="0"/>
              <a:t> </a:t>
            </a:r>
            <a:r>
              <a:rPr lang="en-US" dirty="0" err="1"/>
              <a:t>olursa</a:t>
            </a:r>
            <a:r>
              <a:rPr lang="en-US" dirty="0"/>
              <a:t>, o </a:t>
            </a:r>
            <a:r>
              <a:rPr lang="en-US" dirty="0" err="1"/>
              <a:t>kadar</a:t>
            </a:r>
            <a:r>
              <a:rPr lang="en-US" dirty="0"/>
              <a:t> </a:t>
            </a:r>
            <a:r>
              <a:rPr lang="en-US" dirty="0" err="1"/>
              <a:t>fazla</a:t>
            </a:r>
            <a:r>
              <a:rPr lang="en-US" dirty="0"/>
              <a:t> </a:t>
            </a:r>
            <a:r>
              <a:rPr lang="en-US" dirty="0" err="1"/>
              <a:t>dikkat</a:t>
            </a:r>
            <a:r>
              <a:rPr lang="en-US" dirty="0"/>
              <a:t> </a:t>
            </a:r>
            <a:r>
              <a:rPr lang="en-US" dirty="0" err="1"/>
              <a:t>çeker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Daha</a:t>
            </a:r>
            <a:r>
              <a:rPr lang="en-US" dirty="0"/>
              <a:t> </a:t>
            </a:r>
            <a:r>
              <a:rPr lang="en-US" dirty="0" err="1"/>
              <a:t>sonra</a:t>
            </a:r>
            <a:r>
              <a:rPr lang="en-US" dirty="0"/>
              <a:t>, Self attention </a:t>
            </a:r>
            <a:r>
              <a:rPr lang="en-US" dirty="0" err="1"/>
              <a:t>katmanı</a:t>
            </a:r>
            <a:r>
              <a:rPr lang="en-US" dirty="0"/>
              <a:t> </a:t>
            </a:r>
            <a:r>
              <a:rPr lang="en-US" dirty="0" err="1"/>
              <a:t>tüm</a:t>
            </a:r>
            <a:r>
              <a:rPr lang="en-US" dirty="0"/>
              <a:t> </a:t>
            </a:r>
            <a:r>
              <a:rPr lang="en-US" dirty="0" err="1"/>
              <a:t>kelimeleri</a:t>
            </a:r>
            <a:r>
              <a:rPr lang="en-US" dirty="0"/>
              <a:t> </a:t>
            </a:r>
            <a:r>
              <a:rPr lang="en-US" dirty="0" err="1"/>
              <a:t>alır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puanlarına</a:t>
            </a:r>
            <a:r>
              <a:rPr lang="en-US" dirty="0"/>
              <a:t> </a:t>
            </a:r>
            <a:r>
              <a:rPr lang="en-US" dirty="0" err="1"/>
              <a:t>göre</a:t>
            </a:r>
            <a:r>
              <a:rPr lang="en-US" dirty="0"/>
              <a:t> </a:t>
            </a:r>
            <a:r>
              <a:rPr lang="en-US" dirty="0" err="1"/>
              <a:t>birleştirir</a:t>
            </a:r>
            <a:r>
              <a:rPr lang="en-US" dirty="0"/>
              <a:t>. Bu, </a:t>
            </a:r>
            <a:r>
              <a:rPr lang="en-US" dirty="0" err="1"/>
              <a:t>BERT'in</a:t>
            </a:r>
            <a:r>
              <a:rPr lang="en-US" dirty="0"/>
              <a:t> </a:t>
            </a:r>
            <a:r>
              <a:rPr lang="en-US" dirty="0" err="1"/>
              <a:t>kelimeler</a:t>
            </a:r>
            <a:r>
              <a:rPr lang="en-US" dirty="0"/>
              <a:t> </a:t>
            </a:r>
            <a:r>
              <a:rPr lang="en-US" dirty="0" err="1"/>
              <a:t>arasındaki</a:t>
            </a:r>
            <a:r>
              <a:rPr lang="en-US" dirty="0"/>
              <a:t> </a:t>
            </a:r>
            <a:r>
              <a:rPr lang="en-US" dirty="0" err="1"/>
              <a:t>ilişkileri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anlam</a:t>
            </a:r>
            <a:r>
              <a:rPr lang="en-US" dirty="0"/>
              <a:t> </a:t>
            </a:r>
            <a:r>
              <a:rPr lang="en-US" dirty="0" err="1"/>
              <a:t>ifade</a:t>
            </a:r>
            <a:r>
              <a:rPr lang="en-US" dirty="0"/>
              <a:t> </a:t>
            </a:r>
            <a:r>
              <a:rPr lang="en-US" dirty="0" err="1"/>
              <a:t>etmek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</a:t>
            </a:r>
            <a:r>
              <a:rPr lang="en-US" dirty="0" err="1"/>
              <a:t>nasıl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araya</a:t>
            </a:r>
            <a:r>
              <a:rPr lang="en-US" dirty="0"/>
              <a:t> </a:t>
            </a:r>
            <a:r>
              <a:rPr lang="en-US" dirty="0" err="1"/>
              <a:t>geldiklerini</a:t>
            </a:r>
            <a:r>
              <a:rPr lang="en-US" dirty="0"/>
              <a:t> </a:t>
            </a:r>
            <a:r>
              <a:rPr lang="en-US" dirty="0" err="1"/>
              <a:t>anlamasına</a:t>
            </a:r>
            <a:r>
              <a:rPr lang="en-US" dirty="0"/>
              <a:t> </a:t>
            </a:r>
            <a:r>
              <a:rPr lang="en-US" dirty="0" err="1"/>
              <a:t>yardımcı</a:t>
            </a:r>
            <a:r>
              <a:rPr lang="en-US" dirty="0"/>
              <a:t> </a:t>
            </a:r>
            <a:r>
              <a:rPr lang="en-US" dirty="0" err="1"/>
              <a:t>olur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Dolayısıyla</a:t>
            </a:r>
            <a:r>
              <a:rPr lang="en-US" dirty="0"/>
              <a:t>, </a:t>
            </a:r>
            <a:r>
              <a:rPr lang="en-US" dirty="0" err="1"/>
              <a:t>BERT'deki</a:t>
            </a:r>
            <a:r>
              <a:rPr lang="en-US" dirty="0"/>
              <a:t> Self attention  </a:t>
            </a:r>
            <a:r>
              <a:rPr lang="en-US" dirty="0" err="1"/>
              <a:t>katmanı</a:t>
            </a:r>
            <a:r>
              <a:rPr lang="en-US" dirty="0"/>
              <a:t>, her </a:t>
            </a:r>
            <a:r>
              <a:rPr lang="en-US" dirty="0" err="1"/>
              <a:t>kelimeye</a:t>
            </a:r>
            <a:r>
              <a:rPr lang="en-US" dirty="0"/>
              <a:t> </a:t>
            </a:r>
            <a:r>
              <a:rPr lang="en-US" dirty="0" err="1"/>
              <a:t>dikkatlice</a:t>
            </a:r>
            <a:r>
              <a:rPr lang="en-US" dirty="0"/>
              <a:t> </a:t>
            </a:r>
            <a:r>
              <a:rPr lang="en-US" dirty="0" err="1"/>
              <a:t>dikkat</a:t>
            </a:r>
            <a:r>
              <a:rPr lang="en-US" dirty="0"/>
              <a:t> </a:t>
            </a:r>
            <a:r>
              <a:rPr lang="en-US" dirty="0" err="1"/>
              <a:t>eden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bu</a:t>
            </a:r>
            <a:r>
              <a:rPr lang="en-US" dirty="0"/>
              <a:t> </a:t>
            </a:r>
            <a:r>
              <a:rPr lang="en-US" dirty="0" err="1"/>
              <a:t>bilgiyi</a:t>
            </a:r>
            <a:r>
              <a:rPr lang="en-US" dirty="0"/>
              <a:t> </a:t>
            </a:r>
            <a:r>
              <a:rPr lang="en-US" dirty="0" err="1"/>
              <a:t>hikayeyi</a:t>
            </a:r>
            <a:r>
              <a:rPr lang="en-US" dirty="0"/>
              <a:t> </a:t>
            </a:r>
            <a:r>
              <a:rPr lang="en-US" dirty="0" err="1"/>
              <a:t>daha</a:t>
            </a:r>
            <a:r>
              <a:rPr lang="en-US" dirty="0"/>
              <a:t> </a:t>
            </a:r>
            <a:r>
              <a:rPr lang="en-US" dirty="0" err="1"/>
              <a:t>iyi</a:t>
            </a:r>
            <a:r>
              <a:rPr lang="en-US" dirty="0"/>
              <a:t> </a:t>
            </a:r>
            <a:r>
              <a:rPr lang="en-US" dirty="0" err="1"/>
              <a:t>anlamak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</a:t>
            </a:r>
            <a:r>
              <a:rPr lang="en-US" dirty="0" err="1"/>
              <a:t>kullanan</a:t>
            </a:r>
            <a:r>
              <a:rPr lang="en-US" dirty="0"/>
              <a:t> </a:t>
            </a:r>
            <a:r>
              <a:rPr lang="en-US" dirty="0" err="1"/>
              <a:t>akıllı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okuyucu</a:t>
            </a:r>
            <a:r>
              <a:rPr lang="en-US" dirty="0"/>
              <a:t> </a:t>
            </a:r>
            <a:r>
              <a:rPr lang="en-US" dirty="0" err="1"/>
              <a:t>gibidir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BERT, </a:t>
            </a:r>
            <a:r>
              <a:rPr lang="en-US" dirty="0" err="1"/>
              <a:t>kendine</a:t>
            </a:r>
            <a:r>
              <a:rPr lang="en-US" dirty="0"/>
              <a:t> </a:t>
            </a:r>
            <a:r>
              <a:rPr lang="en-US" dirty="0" err="1"/>
              <a:t>dikkati</a:t>
            </a:r>
            <a:r>
              <a:rPr lang="en-US" dirty="0"/>
              <a:t> </a:t>
            </a:r>
            <a:r>
              <a:rPr lang="en-US" dirty="0" err="1"/>
              <a:t>kullanarak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cümledeki</a:t>
            </a:r>
            <a:r>
              <a:rPr lang="en-US" dirty="0"/>
              <a:t> </a:t>
            </a:r>
            <a:r>
              <a:rPr lang="en-US" dirty="0" err="1"/>
              <a:t>kelimeler</a:t>
            </a:r>
            <a:r>
              <a:rPr lang="en-US" dirty="0"/>
              <a:t> </a:t>
            </a:r>
            <a:r>
              <a:rPr lang="en-US" dirty="0" err="1"/>
              <a:t>arasındaki</a:t>
            </a:r>
            <a:r>
              <a:rPr lang="en-US" dirty="0"/>
              <a:t> </a:t>
            </a:r>
            <a:r>
              <a:rPr lang="en-US" dirty="0" err="1"/>
              <a:t>ilişkileri</a:t>
            </a:r>
            <a:r>
              <a:rPr lang="en-US" dirty="0"/>
              <a:t> </a:t>
            </a:r>
            <a:r>
              <a:rPr lang="en-US" dirty="0" err="1"/>
              <a:t>yakalayabilir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her </a:t>
            </a:r>
            <a:r>
              <a:rPr lang="en-US" dirty="0" err="1"/>
              <a:t>kelimenin</a:t>
            </a:r>
            <a:r>
              <a:rPr lang="en-US" dirty="0"/>
              <a:t> </a:t>
            </a:r>
            <a:r>
              <a:rPr lang="en-US" dirty="0" err="1"/>
              <a:t>genel</a:t>
            </a:r>
            <a:r>
              <a:rPr lang="en-US" dirty="0"/>
              <a:t> </a:t>
            </a:r>
            <a:r>
              <a:rPr lang="en-US" dirty="0" err="1"/>
              <a:t>anlama</a:t>
            </a:r>
            <a:r>
              <a:rPr lang="en-US" dirty="0"/>
              <a:t> </a:t>
            </a:r>
            <a:r>
              <a:rPr lang="en-US" dirty="0" err="1"/>
              <a:t>nasıl</a:t>
            </a:r>
            <a:r>
              <a:rPr lang="en-US" dirty="0"/>
              <a:t> </a:t>
            </a:r>
            <a:r>
              <a:rPr lang="en-US" dirty="0" err="1"/>
              <a:t>katkıda</a:t>
            </a:r>
            <a:r>
              <a:rPr lang="en-US" dirty="0"/>
              <a:t> </a:t>
            </a:r>
            <a:r>
              <a:rPr lang="en-US" dirty="0" err="1"/>
              <a:t>bulunduğunu</a:t>
            </a:r>
            <a:r>
              <a:rPr lang="en-US" dirty="0"/>
              <a:t> </a:t>
            </a:r>
            <a:r>
              <a:rPr lang="en-US" dirty="0" err="1"/>
              <a:t>anlayabilir</a:t>
            </a:r>
            <a:r>
              <a:rPr lang="en-US" dirty="0"/>
              <a:t>. Bu </a:t>
            </a:r>
            <a:r>
              <a:rPr lang="en-US" dirty="0" err="1"/>
              <a:t>mekanizma</a:t>
            </a:r>
            <a:r>
              <a:rPr lang="en-US" dirty="0"/>
              <a:t>, </a:t>
            </a:r>
            <a:r>
              <a:rPr lang="en-US" dirty="0" err="1"/>
              <a:t>BERT'nin</a:t>
            </a:r>
            <a:r>
              <a:rPr lang="en-US" dirty="0"/>
              <a:t> </a:t>
            </a:r>
            <a:r>
              <a:rPr lang="en-US" dirty="0" err="1"/>
              <a:t>bağlamsal</a:t>
            </a:r>
            <a:r>
              <a:rPr lang="en-US" dirty="0"/>
              <a:t> </a:t>
            </a:r>
            <a:r>
              <a:rPr lang="en-US" dirty="0" err="1"/>
              <a:t>bilgileri</a:t>
            </a:r>
            <a:r>
              <a:rPr lang="en-US" dirty="0"/>
              <a:t> </a:t>
            </a:r>
            <a:r>
              <a:rPr lang="en-US" dirty="0" err="1"/>
              <a:t>etkili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şekilde</a:t>
            </a:r>
            <a:r>
              <a:rPr lang="en-US" dirty="0"/>
              <a:t> </a:t>
            </a:r>
            <a:r>
              <a:rPr lang="en-US" dirty="0" err="1"/>
              <a:t>işlemesine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kodlamasına</a:t>
            </a:r>
            <a:r>
              <a:rPr lang="en-US" dirty="0"/>
              <a:t> </a:t>
            </a:r>
            <a:r>
              <a:rPr lang="en-US" dirty="0" err="1"/>
              <a:t>izin</a:t>
            </a:r>
            <a:r>
              <a:rPr lang="en-US" dirty="0"/>
              <a:t> </a:t>
            </a:r>
            <a:r>
              <a:rPr lang="en-US" dirty="0" err="1"/>
              <a:t>vererek</a:t>
            </a:r>
            <a:r>
              <a:rPr lang="en-US" dirty="0"/>
              <a:t> </a:t>
            </a:r>
            <a:r>
              <a:rPr lang="en-US" dirty="0" err="1"/>
              <a:t>çeşitli</a:t>
            </a:r>
            <a:r>
              <a:rPr lang="en-US" dirty="0"/>
              <a:t> </a:t>
            </a:r>
            <a:r>
              <a:rPr lang="en-US" dirty="0" err="1"/>
              <a:t>doğal</a:t>
            </a:r>
            <a:r>
              <a:rPr lang="en-US" dirty="0"/>
              <a:t> </a:t>
            </a:r>
            <a:r>
              <a:rPr lang="en-US" dirty="0" err="1"/>
              <a:t>dil</a:t>
            </a:r>
            <a:r>
              <a:rPr lang="en-US" dirty="0"/>
              <a:t> </a:t>
            </a:r>
            <a:r>
              <a:rPr lang="en-US" dirty="0" err="1"/>
              <a:t>işleme</a:t>
            </a:r>
            <a:r>
              <a:rPr lang="en-US" dirty="0"/>
              <a:t> </a:t>
            </a:r>
            <a:r>
              <a:rPr lang="en-US" dirty="0" err="1"/>
              <a:t>görevlerinde</a:t>
            </a:r>
            <a:r>
              <a:rPr lang="en-US" dirty="0"/>
              <a:t> </a:t>
            </a:r>
            <a:r>
              <a:rPr lang="en-US" dirty="0" err="1"/>
              <a:t>iyi</a:t>
            </a:r>
            <a:r>
              <a:rPr lang="en-US" dirty="0"/>
              <a:t> </a:t>
            </a:r>
            <a:r>
              <a:rPr lang="en-US" dirty="0" err="1"/>
              <a:t>performans</a:t>
            </a:r>
            <a:r>
              <a:rPr lang="en-US" dirty="0"/>
              <a:t> </a:t>
            </a:r>
            <a:r>
              <a:rPr lang="en-US" dirty="0" err="1"/>
              <a:t>göstermesini</a:t>
            </a:r>
            <a:r>
              <a:rPr lang="en-US" dirty="0"/>
              <a:t> </a:t>
            </a:r>
            <a:r>
              <a:rPr lang="en-US" dirty="0" err="1"/>
              <a:t>sağlar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6973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Bir </a:t>
            </a:r>
            <a:r>
              <a:rPr lang="en-US" dirty="0" err="1"/>
              <a:t>hikaye</a:t>
            </a:r>
            <a:r>
              <a:rPr lang="en-US" dirty="0"/>
              <a:t> </a:t>
            </a:r>
            <a:r>
              <a:rPr lang="en-US" dirty="0" err="1"/>
              <a:t>okurken</a:t>
            </a:r>
            <a:r>
              <a:rPr lang="en-US" dirty="0"/>
              <a:t>, </a:t>
            </a:r>
            <a:r>
              <a:rPr lang="en-US" dirty="0" err="1"/>
              <a:t>neler</a:t>
            </a:r>
            <a:r>
              <a:rPr lang="en-US" dirty="0"/>
              <a:t> </a:t>
            </a:r>
            <a:r>
              <a:rPr lang="en-US" dirty="0" err="1"/>
              <a:t>olduğunu</a:t>
            </a:r>
            <a:r>
              <a:rPr lang="en-US" dirty="0"/>
              <a:t> </a:t>
            </a:r>
            <a:r>
              <a:rPr lang="en-US" dirty="0" err="1"/>
              <a:t>anlamak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</a:t>
            </a:r>
            <a:r>
              <a:rPr lang="en-US" dirty="0" err="1"/>
              <a:t>kelimelerin</a:t>
            </a:r>
            <a:r>
              <a:rPr lang="en-US" dirty="0"/>
              <a:t> </a:t>
            </a:r>
            <a:r>
              <a:rPr lang="en-US" dirty="0" err="1"/>
              <a:t>sırasını</a:t>
            </a:r>
            <a:r>
              <a:rPr lang="en-US" dirty="0"/>
              <a:t> </a:t>
            </a:r>
            <a:r>
              <a:rPr lang="en-US" dirty="0" err="1"/>
              <a:t>bilmeniz</a:t>
            </a:r>
            <a:r>
              <a:rPr lang="en-US" dirty="0"/>
              <a:t> </a:t>
            </a:r>
            <a:r>
              <a:rPr lang="en-US" dirty="0" err="1"/>
              <a:t>gerekir</a:t>
            </a:r>
            <a:r>
              <a:rPr lang="en-US" dirty="0"/>
              <a:t>. </a:t>
            </a:r>
            <a:r>
              <a:rPr lang="en-US" dirty="0" err="1"/>
              <a:t>Benzer</a:t>
            </a:r>
            <a:r>
              <a:rPr lang="en-US" dirty="0"/>
              <a:t> </a:t>
            </a:r>
            <a:r>
              <a:rPr lang="en-US" dirty="0" err="1"/>
              <a:t>şekilde</a:t>
            </a:r>
            <a:r>
              <a:rPr lang="en-US" dirty="0"/>
              <a:t>, </a:t>
            </a:r>
            <a:r>
              <a:rPr lang="en-US" dirty="0" err="1"/>
              <a:t>BERT’de</a:t>
            </a:r>
            <a:r>
              <a:rPr lang="en-US" dirty="0"/>
              <a:t> positional </a:t>
            </a:r>
            <a:r>
              <a:rPr lang="en-US" dirty="0" err="1"/>
              <a:t>encoderlar</a:t>
            </a:r>
            <a:r>
              <a:rPr lang="en-US" dirty="0"/>
              <a:t>, </a:t>
            </a:r>
            <a:r>
              <a:rPr lang="en-US" dirty="0" err="1"/>
              <a:t>modelin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cümledeki</a:t>
            </a:r>
            <a:r>
              <a:rPr lang="en-US" dirty="0"/>
              <a:t> </a:t>
            </a:r>
            <a:r>
              <a:rPr lang="en-US" dirty="0" err="1"/>
              <a:t>kelimelerin</a:t>
            </a:r>
            <a:r>
              <a:rPr lang="en-US" dirty="0"/>
              <a:t> </a:t>
            </a:r>
            <a:r>
              <a:rPr lang="en-US" dirty="0" err="1"/>
              <a:t>sırasını</a:t>
            </a:r>
            <a:r>
              <a:rPr lang="en-US" dirty="0"/>
              <a:t> </a:t>
            </a:r>
            <a:r>
              <a:rPr lang="en-US" dirty="0" err="1"/>
              <a:t>anlamasına</a:t>
            </a:r>
            <a:r>
              <a:rPr lang="en-US" dirty="0"/>
              <a:t> </a:t>
            </a:r>
            <a:r>
              <a:rPr lang="en-US" dirty="0" err="1"/>
              <a:t>yardımcı</a:t>
            </a:r>
            <a:r>
              <a:rPr lang="en-US" dirty="0"/>
              <a:t> </a:t>
            </a:r>
            <a:r>
              <a:rPr lang="en-US" dirty="0" err="1"/>
              <a:t>olur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Bir </a:t>
            </a:r>
            <a:r>
              <a:rPr lang="en-US" dirty="0" err="1"/>
              <a:t>cümledeki</a:t>
            </a:r>
            <a:r>
              <a:rPr lang="en-US" dirty="0"/>
              <a:t> her </a:t>
            </a:r>
            <a:r>
              <a:rPr lang="en-US" dirty="0" err="1"/>
              <a:t>kelimeye</a:t>
            </a:r>
            <a:r>
              <a:rPr lang="en-US" dirty="0"/>
              <a:t>, </a:t>
            </a:r>
            <a:r>
              <a:rPr lang="en-US" dirty="0" err="1"/>
              <a:t>konumu</a:t>
            </a:r>
            <a:r>
              <a:rPr lang="en-US" dirty="0"/>
              <a:t> </a:t>
            </a:r>
            <a:r>
              <a:rPr lang="en-US" dirty="0" err="1"/>
              <a:t>adı</a:t>
            </a:r>
            <a:r>
              <a:rPr lang="en-US" dirty="0"/>
              <a:t> </a:t>
            </a:r>
            <a:r>
              <a:rPr lang="en-US" dirty="0" err="1"/>
              <a:t>verilen</a:t>
            </a:r>
            <a:r>
              <a:rPr lang="en-US" dirty="0"/>
              <a:t> </a:t>
            </a:r>
            <a:r>
              <a:rPr lang="en-US" dirty="0" err="1"/>
              <a:t>benzersiz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numara</a:t>
            </a:r>
            <a:r>
              <a:rPr lang="en-US" dirty="0"/>
              <a:t> </a:t>
            </a:r>
            <a:r>
              <a:rPr lang="en-US" dirty="0" err="1"/>
              <a:t>atanır</a:t>
            </a:r>
            <a:r>
              <a:rPr lang="en-US" dirty="0"/>
              <a:t>. Positional encoder, </a:t>
            </a:r>
            <a:r>
              <a:rPr lang="en-US" dirty="0" err="1"/>
              <a:t>BERT'deki</a:t>
            </a:r>
            <a:r>
              <a:rPr lang="en-US" dirty="0"/>
              <a:t> </a:t>
            </a:r>
            <a:r>
              <a:rPr lang="en-US" dirty="0" err="1"/>
              <a:t>kelime</a:t>
            </a:r>
            <a:r>
              <a:rPr lang="en-US" dirty="0"/>
              <a:t> </a:t>
            </a:r>
            <a:r>
              <a:rPr lang="en-US" dirty="0" err="1"/>
              <a:t>gösterimlerine</a:t>
            </a:r>
            <a:r>
              <a:rPr lang="en-US" dirty="0"/>
              <a:t> </a:t>
            </a:r>
            <a:r>
              <a:rPr lang="en-US" dirty="0" err="1"/>
              <a:t>eklenen</a:t>
            </a:r>
            <a:r>
              <a:rPr lang="en-US" dirty="0"/>
              <a:t> </a:t>
            </a:r>
            <a:r>
              <a:rPr lang="en-US" dirty="0" err="1"/>
              <a:t>özel</a:t>
            </a:r>
            <a:r>
              <a:rPr lang="en-US" dirty="0"/>
              <a:t> </a:t>
            </a:r>
            <a:r>
              <a:rPr lang="en-US" dirty="0" err="1"/>
              <a:t>sayılardır</a:t>
            </a:r>
            <a:r>
              <a:rPr lang="en-US" dirty="0"/>
              <a:t>. Bu </a:t>
            </a:r>
            <a:r>
              <a:rPr lang="en-US" dirty="0" err="1"/>
              <a:t>sayılar</a:t>
            </a:r>
            <a:r>
              <a:rPr lang="en-US" dirty="0"/>
              <a:t> </a:t>
            </a:r>
            <a:r>
              <a:rPr lang="en-US" dirty="0" err="1"/>
              <a:t>BERT'e</a:t>
            </a:r>
            <a:r>
              <a:rPr lang="en-US" dirty="0"/>
              <a:t> </a:t>
            </a:r>
            <a:r>
              <a:rPr lang="en-US" dirty="0" err="1"/>
              <a:t>cümledeki</a:t>
            </a:r>
            <a:r>
              <a:rPr lang="en-US" dirty="0"/>
              <a:t> her </a:t>
            </a:r>
            <a:r>
              <a:rPr lang="en-US" dirty="0" err="1"/>
              <a:t>kelimenin</a:t>
            </a:r>
            <a:r>
              <a:rPr lang="en-US" dirty="0"/>
              <a:t> </a:t>
            </a:r>
            <a:r>
              <a:rPr lang="en-US" dirty="0" err="1"/>
              <a:t>konumunu</a:t>
            </a:r>
            <a:r>
              <a:rPr lang="en-US" dirty="0"/>
              <a:t> </a:t>
            </a:r>
            <a:r>
              <a:rPr lang="en-US" dirty="0" err="1"/>
              <a:t>söyler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Örneğin</a:t>
            </a:r>
            <a:r>
              <a:rPr lang="en-US" dirty="0"/>
              <a:t>,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cümlede</a:t>
            </a:r>
            <a:r>
              <a:rPr lang="en-US" dirty="0"/>
              <a:t> "I", "like" </a:t>
            </a:r>
            <a:r>
              <a:rPr lang="en-US" dirty="0" err="1"/>
              <a:t>ve</a:t>
            </a:r>
            <a:r>
              <a:rPr lang="en-US" dirty="0"/>
              <a:t> "cake" </a:t>
            </a:r>
            <a:r>
              <a:rPr lang="en-US" dirty="0" err="1"/>
              <a:t>gibi</a:t>
            </a:r>
            <a:r>
              <a:rPr lang="en-US" dirty="0"/>
              <a:t> </a:t>
            </a:r>
            <a:r>
              <a:rPr lang="en-US" dirty="0" err="1"/>
              <a:t>üç</a:t>
            </a:r>
            <a:r>
              <a:rPr lang="en-US" dirty="0"/>
              <a:t> </a:t>
            </a:r>
            <a:r>
              <a:rPr lang="en-US" dirty="0" err="1"/>
              <a:t>kelime</a:t>
            </a:r>
            <a:r>
              <a:rPr lang="en-US" dirty="0"/>
              <a:t> </a:t>
            </a:r>
            <a:r>
              <a:rPr lang="en-US" dirty="0" err="1"/>
              <a:t>varsa</a:t>
            </a:r>
            <a:r>
              <a:rPr lang="en-US" dirty="0"/>
              <a:t>, BERT </a:t>
            </a:r>
            <a:r>
              <a:rPr lang="en-US" dirty="0" err="1"/>
              <a:t>bunlara</a:t>
            </a:r>
            <a:r>
              <a:rPr lang="en-US" dirty="0"/>
              <a:t> 1, 2 </a:t>
            </a:r>
            <a:r>
              <a:rPr lang="en-US" dirty="0" err="1"/>
              <a:t>ve</a:t>
            </a:r>
            <a:r>
              <a:rPr lang="en-US" dirty="0"/>
              <a:t> 3. </a:t>
            </a:r>
            <a:r>
              <a:rPr lang="en-US" dirty="0" err="1"/>
              <a:t>konumları</a:t>
            </a:r>
            <a:r>
              <a:rPr lang="en-US" dirty="0"/>
              <a:t> </a:t>
            </a:r>
            <a:r>
              <a:rPr lang="en-US" dirty="0" err="1"/>
              <a:t>atayacaktır</a:t>
            </a:r>
            <a:r>
              <a:rPr lang="en-US" dirty="0"/>
              <a:t>. ", "</a:t>
            </a:r>
            <a:r>
              <a:rPr lang="en-US" dirty="0" err="1"/>
              <a:t>beğen</a:t>
            </a:r>
            <a:r>
              <a:rPr lang="en-US" dirty="0"/>
              <a:t>" </a:t>
            </a:r>
            <a:r>
              <a:rPr lang="en-US" dirty="0" err="1"/>
              <a:t>ve</a:t>
            </a:r>
            <a:r>
              <a:rPr lang="en-US" dirty="0"/>
              <a:t> "</a:t>
            </a:r>
            <a:r>
              <a:rPr lang="en-US" dirty="0" err="1"/>
              <a:t>kek</a:t>
            </a:r>
            <a:r>
              <a:rPr lang="en-US" dirty="0"/>
              <a:t>" </a:t>
            </a:r>
            <a:r>
              <a:rPr lang="en-US" dirty="0" err="1"/>
              <a:t>sırasıyla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BERT, </a:t>
            </a:r>
            <a:r>
              <a:rPr lang="en-US" dirty="0" err="1"/>
              <a:t>konumsal</a:t>
            </a:r>
            <a:r>
              <a:rPr lang="en-US" dirty="0"/>
              <a:t> </a:t>
            </a:r>
            <a:r>
              <a:rPr lang="en-US" dirty="0" err="1"/>
              <a:t>yerleştirmeleri</a:t>
            </a:r>
            <a:r>
              <a:rPr lang="en-US" dirty="0"/>
              <a:t> </a:t>
            </a:r>
            <a:r>
              <a:rPr lang="en-US" dirty="0" err="1"/>
              <a:t>ekleyerek</a:t>
            </a:r>
            <a:r>
              <a:rPr lang="en-US" dirty="0"/>
              <a:t>, </a:t>
            </a:r>
            <a:r>
              <a:rPr lang="en-US" dirty="0" err="1"/>
              <a:t>cümledeki</a:t>
            </a:r>
            <a:r>
              <a:rPr lang="en-US" dirty="0"/>
              <a:t> </a:t>
            </a:r>
            <a:r>
              <a:rPr lang="en-US" dirty="0" err="1"/>
              <a:t>konumlarına</a:t>
            </a:r>
            <a:r>
              <a:rPr lang="en-US" dirty="0"/>
              <a:t> </a:t>
            </a:r>
            <a:r>
              <a:rPr lang="en-US" dirty="0" err="1"/>
              <a:t>göre</a:t>
            </a:r>
            <a:r>
              <a:rPr lang="en-US" dirty="0"/>
              <a:t> </a:t>
            </a:r>
            <a:r>
              <a:rPr lang="en-US" dirty="0" err="1"/>
              <a:t>sözcükler</a:t>
            </a:r>
            <a:r>
              <a:rPr lang="en-US" dirty="0"/>
              <a:t> </a:t>
            </a:r>
            <a:r>
              <a:rPr lang="en-US" dirty="0" err="1"/>
              <a:t>arasında</a:t>
            </a:r>
            <a:r>
              <a:rPr lang="en-US" dirty="0"/>
              <a:t> </a:t>
            </a:r>
            <a:r>
              <a:rPr lang="en-US" dirty="0" err="1"/>
              <a:t>ayrım</a:t>
            </a:r>
            <a:r>
              <a:rPr lang="en-US" dirty="0"/>
              <a:t> </a:t>
            </a:r>
            <a:r>
              <a:rPr lang="en-US" dirty="0" err="1"/>
              <a:t>yapabilir</a:t>
            </a:r>
            <a:r>
              <a:rPr lang="en-US" dirty="0"/>
              <a:t>. Bu, </a:t>
            </a:r>
            <a:r>
              <a:rPr lang="en-US" dirty="0" err="1"/>
              <a:t>BERT'nin</a:t>
            </a:r>
            <a:r>
              <a:rPr lang="en-US" dirty="0"/>
              <a:t> </a:t>
            </a:r>
            <a:r>
              <a:rPr lang="en-US" dirty="0" err="1"/>
              <a:t>kelimelerin</a:t>
            </a:r>
            <a:r>
              <a:rPr lang="en-US" dirty="0"/>
              <a:t> </a:t>
            </a:r>
            <a:r>
              <a:rPr lang="en-US" dirty="0" err="1"/>
              <a:t>sırasını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bunların</a:t>
            </a:r>
            <a:r>
              <a:rPr lang="en-US" dirty="0"/>
              <a:t> </a:t>
            </a:r>
            <a:r>
              <a:rPr lang="en-US" dirty="0" err="1"/>
              <a:t>genel</a:t>
            </a:r>
            <a:r>
              <a:rPr lang="en-US" dirty="0"/>
              <a:t> </a:t>
            </a:r>
            <a:r>
              <a:rPr lang="en-US" dirty="0" err="1"/>
              <a:t>anlama</a:t>
            </a:r>
            <a:r>
              <a:rPr lang="en-US" dirty="0"/>
              <a:t> </a:t>
            </a:r>
            <a:r>
              <a:rPr lang="en-US" dirty="0" err="1"/>
              <a:t>nasıl</a:t>
            </a:r>
            <a:r>
              <a:rPr lang="en-US" dirty="0"/>
              <a:t> </a:t>
            </a:r>
            <a:r>
              <a:rPr lang="en-US" dirty="0" err="1"/>
              <a:t>katkıda</a:t>
            </a:r>
            <a:r>
              <a:rPr lang="en-US" dirty="0"/>
              <a:t> </a:t>
            </a:r>
            <a:r>
              <a:rPr lang="en-US" dirty="0" err="1"/>
              <a:t>bulunduğunu</a:t>
            </a:r>
            <a:r>
              <a:rPr lang="en-US" dirty="0"/>
              <a:t> </a:t>
            </a:r>
            <a:r>
              <a:rPr lang="en-US" dirty="0" err="1"/>
              <a:t>anlamasına</a:t>
            </a:r>
            <a:r>
              <a:rPr lang="en-US" dirty="0"/>
              <a:t> </a:t>
            </a:r>
            <a:r>
              <a:rPr lang="en-US" dirty="0" err="1"/>
              <a:t>yardımcı</a:t>
            </a:r>
            <a:r>
              <a:rPr lang="en-US" dirty="0"/>
              <a:t> </a:t>
            </a:r>
            <a:r>
              <a:rPr lang="en-US" dirty="0" err="1"/>
              <a:t>olur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Yani</a:t>
            </a:r>
            <a:r>
              <a:rPr lang="en-US" dirty="0"/>
              <a:t> </a:t>
            </a:r>
            <a:r>
              <a:rPr lang="en-US" dirty="0" err="1"/>
              <a:t>tıpkı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hikaye</a:t>
            </a:r>
            <a:r>
              <a:rPr lang="en-US" dirty="0"/>
              <a:t> </a:t>
            </a:r>
            <a:r>
              <a:rPr lang="en-US" dirty="0" err="1"/>
              <a:t>kitabındaki</a:t>
            </a:r>
            <a:r>
              <a:rPr lang="en-US" dirty="0"/>
              <a:t> </a:t>
            </a:r>
            <a:r>
              <a:rPr lang="en-US" dirty="0" err="1"/>
              <a:t>işaretçilerin</a:t>
            </a:r>
            <a:r>
              <a:rPr lang="en-US" dirty="0"/>
              <a:t> </a:t>
            </a:r>
            <a:r>
              <a:rPr lang="en-US" dirty="0" err="1"/>
              <a:t>kelimelerin</a:t>
            </a:r>
            <a:r>
              <a:rPr lang="en-US" dirty="0"/>
              <a:t> </a:t>
            </a:r>
            <a:r>
              <a:rPr lang="en-US" dirty="0" err="1"/>
              <a:t>sırasını</a:t>
            </a:r>
            <a:r>
              <a:rPr lang="en-US" dirty="0"/>
              <a:t> </a:t>
            </a:r>
            <a:r>
              <a:rPr lang="en-US" dirty="0" err="1"/>
              <a:t>bilmenize</a:t>
            </a:r>
            <a:r>
              <a:rPr lang="en-US" dirty="0"/>
              <a:t> </a:t>
            </a:r>
            <a:r>
              <a:rPr lang="en-US" dirty="0" err="1"/>
              <a:t>yardımcı</a:t>
            </a:r>
            <a:r>
              <a:rPr lang="en-US" dirty="0"/>
              <a:t> </a:t>
            </a:r>
            <a:r>
              <a:rPr lang="en-US" dirty="0" err="1"/>
              <a:t>olması</a:t>
            </a:r>
            <a:r>
              <a:rPr lang="en-US" dirty="0"/>
              <a:t> </a:t>
            </a:r>
            <a:r>
              <a:rPr lang="en-US" dirty="0" err="1"/>
              <a:t>gibi</a:t>
            </a:r>
            <a:r>
              <a:rPr lang="en-US" dirty="0"/>
              <a:t>, </a:t>
            </a:r>
            <a:r>
              <a:rPr lang="en-US" dirty="0" err="1"/>
              <a:t>BERT'deki</a:t>
            </a:r>
            <a:r>
              <a:rPr lang="en-US" dirty="0"/>
              <a:t> </a:t>
            </a:r>
            <a:r>
              <a:rPr lang="en-US" dirty="0" err="1"/>
              <a:t>konumsal</a:t>
            </a:r>
            <a:r>
              <a:rPr lang="en-US" dirty="0"/>
              <a:t> </a:t>
            </a:r>
            <a:r>
              <a:rPr lang="en-US" dirty="0" err="1"/>
              <a:t>yerleştirmeler</a:t>
            </a:r>
            <a:r>
              <a:rPr lang="en-US" dirty="0"/>
              <a:t> de </a:t>
            </a:r>
            <a:r>
              <a:rPr lang="en-US" dirty="0" err="1"/>
              <a:t>modelin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cümledeki</a:t>
            </a:r>
            <a:r>
              <a:rPr lang="en-US" dirty="0"/>
              <a:t> </a:t>
            </a:r>
            <a:r>
              <a:rPr lang="en-US" dirty="0" err="1"/>
              <a:t>kelimelerin</a:t>
            </a:r>
            <a:r>
              <a:rPr lang="en-US" dirty="0"/>
              <a:t> </a:t>
            </a:r>
            <a:r>
              <a:rPr lang="en-US" dirty="0" err="1"/>
              <a:t>sırasını</a:t>
            </a:r>
            <a:r>
              <a:rPr lang="en-US" dirty="0"/>
              <a:t> </a:t>
            </a:r>
            <a:r>
              <a:rPr lang="en-US" dirty="0" err="1"/>
              <a:t>bilmesine</a:t>
            </a:r>
            <a:r>
              <a:rPr lang="en-US" dirty="0"/>
              <a:t> </a:t>
            </a:r>
            <a:r>
              <a:rPr lang="en-US" dirty="0" err="1"/>
              <a:t>yardımcı</a:t>
            </a:r>
            <a:r>
              <a:rPr lang="en-US" dirty="0"/>
              <a:t> </a:t>
            </a:r>
            <a:r>
              <a:rPr lang="en-US" dirty="0" err="1"/>
              <a:t>olur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Konumsal</a:t>
            </a:r>
            <a:r>
              <a:rPr lang="en-US" dirty="0"/>
              <a:t> </a:t>
            </a:r>
            <a:r>
              <a:rPr lang="en-US" dirty="0" err="1"/>
              <a:t>gömmelerin</a:t>
            </a:r>
            <a:r>
              <a:rPr lang="en-US" dirty="0"/>
              <a:t> </a:t>
            </a:r>
            <a:r>
              <a:rPr lang="en-US" dirty="0" err="1"/>
              <a:t>arkasındaki</a:t>
            </a:r>
            <a:r>
              <a:rPr lang="en-US" dirty="0"/>
              <a:t> </a:t>
            </a:r>
            <a:r>
              <a:rPr lang="en-US" dirty="0" err="1"/>
              <a:t>fikir</a:t>
            </a:r>
            <a:r>
              <a:rPr lang="en-US" dirty="0"/>
              <a:t>, </a:t>
            </a:r>
            <a:r>
              <a:rPr lang="en-US" dirty="0" err="1"/>
              <a:t>modele</a:t>
            </a:r>
            <a:r>
              <a:rPr lang="en-US" dirty="0"/>
              <a:t> </a:t>
            </a:r>
            <a:r>
              <a:rPr lang="en-US" dirty="0" err="1"/>
              <a:t>kelimeleri</a:t>
            </a:r>
            <a:r>
              <a:rPr lang="en-US" dirty="0"/>
              <a:t> </a:t>
            </a:r>
            <a:r>
              <a:rPr lang="en-US" dirty="0" err="1"/>
              <a:t>cümledeki</a:t>
            </a:r>
            <a:r>
              <a:rPr lang="en-US" dirty="0"/>
              <a:t> </a:t>
            </a:r>
            <a:r>
              <a:rPr lang="en-US" dirty="0" err="1"/>
              <a:t>konumlarına</a:t>
            </a:r>
            <a:r>
              <a:rPr lang="en-US" dirty="0"/>
              <a:t> </a:t>
            </a:r>
            <a:r>
              <a:rPr lang="en-US" dirty="0" err="1"/>
              <a:t>göre</a:t>
            </a:r>
            <a:r>
              <a:rPr lang="en-US" dirty="0"/>
              <a:t> </a:t>
            </a:r>
            <a:r>
              <a:rPr lang="en-US" dirty="0" err="1"/>
              <a:t>ayırt</a:t>
            </a:r>
            <a:r>
              <a:rPr lang="en-US" dirty="0"/>
              <a:t> </a:t>
            </a:r>
            <a:r>
              <a:rPr lang="en-US" dirty="0" err="1"/>
              <a:t>etmenin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yolunu</a:t>
            </a:r>
            <a:r>
              <a:rPr lang="en-US" dirty="0"/>
              <a:t> </a:t>
            </a:r>
            <a:r>
              <a:rPr lang="en-US" dirty="0" err="1"/>
              <a:t>sağlamaktır</a:t>
            </a:r>
            <a:r>
              <a:rPr lang="en-US" dirty="0"/>
              <a:t>. </a:t>
            </a:r>
            <a:r>
              <a:rPr lang="en-US" dirty="0" err="1"/>
              <a:t>Transformatörler</a:t>
            </a:r>
            <a:r>
              <a:rPr lang="en-US" dirty="0"/>
              <a:t>, </a:t>
            </a:r>
            <a:r>
              <a:rPr lang="en-US" dirty="0" err="1"/>
              <a:t>sabit</a:t>
            </a:r>
            <a:r>
              <a:rPr lang="en-US" dirty="0"/>
              <a:t> </a:t>
            </a:r>
            <a:r>
              <a:rPr lang="en-US" dirty="0" err="1"/>
              <a:t>boyutlu</a:t>
            </a:r>
            <a:r>
              <a:rPr lang="en-US" dirty="0"/>
              <a:t> </a:t>
            </a:r>
            <a:r>
              <a:rPr lang="en-US" dirty="0" err="1"/>
              <a:t>giriş</a:t>
            </a:r>
            <a:r>
              <a:rPr lang="en-US" dirty="0"/>
              <a:t> </a:t>
            </a:r>
            <a:r>
              <a:rPr lang="en-US" dirty="0" err="1"/>
              <a:t>dizileri</a:t>
            </a:r>
            <a:r>
              <a:rPr lang="en-US" dirty="0"/>
              <a:t> </a:t>
            </a:r>
            <a:r>
              <a:rPr lang="en-US" dirty="0" err="1"/>
              <a:t>üzerinde</a:t>
            </a:r>
            <a:r>
              <a:rPr lang="en-US" dirty="0"/>
              <a:t> </a:t>
            </a:r>
            <a:r>
              <a:rPr lang="en-US" dirty="0" err="1"/>
              <a:t>çalıştıklarından</a:t>
            </a:r>
            <a:r>
              <a:rPr lang="en-US" dirty="0"/>
              <a:t>, </a:t>
            </a:r>
            <a:r>
              <a:rPr lang="en-US" dirty="0" err="1"/>
              <a:t>içsel</a:t>
            </a:r>
            <a:r>
              <a:rPr lang="en-US" dirty="0"/>
              <a:t> </a:t>
            </a:r>
            <a:r>
              <a:rPr lang="en-US" dirty="0" err="1"/>
              <a:t>kelime</a:t>
            </a:r>
            <a:r>
              <a:rPr lang="en-US" dirty="0"/>
              <a:t> </a:t>
            </a:r>
            <a:r>
              <a:rPr lang="en-US" dirty="0" err="1"/>
              <a:t>sırası</a:t>
            </a:r>
            <a:r>
              <a:rPr lang="en-US" dirty="0"/>
              <a:t> </a:t>
            </a:r>
            <a:r>
              <a:rPr lang="en-US" dirty="0" err="1"/>
              <a:t>kavramından</a:t>
            </a:r>
            <a:r>
              <a:rPr lang="en-US" dirty="0"/>
              <a:t> </a:t>
            </a:r>
            <a:r>
              <a:rPr lang="en-US" dirty="0" err="1"/>
              <a:t>yoksundurlar</a:t>
            </a:r>
            <a:r>
              <a:rPr lang="en-US" dirty="0"/>
              <a:t>. BERT, </a:t>
            </a:r>
            <a:r>
              <a:rPr lang="en-US" dirty="0" err="1"/>
              <a:t>konumsal</a:t>
            </a:r>
            <a:r>
              <a:rPr lang="en-US" dirty="0"/>
              <a:t> </a:t>
            </a:r>
            <a:r>
              <a:rPr lang="en-US" dirty="0" err="1"/>
              <a:t>yerleştirmeleri</a:t>
            </a:r>
            <a:r>
              <a:rPr lang="en-US" dirty="0"/>
              <a:t> </a:t>
            </a:r>
            <a:r>
              <a:rPr lang="en-US" dirty="0" err="1"/>
              <a:t>birleştirerek</a:t>
            </a:r>
            <a:r>
              <a:rPr lang="en-US" dirty="0"/>
              <a:t> </a:t>
            </a:r>
            <a:r>
              <a:rPr lang="en-US" dirty="0" err="1"/>
              <a:t>kelimelerin</a:t>
            </a:r>
            <a:r>
              <a:rPr lang="en-US" dirty="0"/>
              <a:t> </a:t>
            </a:r>
            <a:r>
              <a:rPr lang="en-US" dirty="0" err="1"/>
              <a:t>konumsal</a:t>
            </a:r>
            <a:r>
              <a:rPr lang="en-US" dirty="0"/>
              <a:t> </a:t>
            </a:r>
            <a:r>
              <a:rPr lang="en-US" dirty="0" err="1"/>
              <a:t>bilgilerini</a:t>
            </a:r>
            <a:r>
              <a:rPr lang="en-US" dirty="0"/>
              <a:t> </a:t>
            </a:r>
            <a:r>
              <a:rPr lang="en-US" dirty="0" err="1"/>
              <a:t>kodlayarak</a:t>
            </a:r>
            <a:r>
              <a:rPr lang="en-US" dirty="0"/>
              <a:t> </a:t>
            </a:r>
            <a:r>
              <a:rPr lang="en-US" dirty="0" err="1"/>
              <a:t>cümlenin</a:t>
            </a:r>
            <a:r>
              <a:rPr lang="en-US" dirty="0"/>
              <a:t> </a:t>
            </a:r>
            <a:r>
              <a:rPr lang="en-US" dirty="0" err="1"/>
              <a:t>sıralı</a:t>
            </a:r>
            <a:r>
              <a:rPr lang="en-US" dirty="0"/>
              <a:t> </a:t>
            </a:r>
            <a:r>
              <a:rPr lang="en-US" dirty="0" err="1"/>
              <a:t>yapısını</a:t>
            </a:r>
            <a:r>
              <a:rPr lang="en-US" dirty="0"/>
              <a:t> </a:t>
            </a:r>
            <a:r>
              <a:rPr lang="en-US" dirty="0" err="1"/>
              <a:t>anlamasına</a:t>
            </a:r>
            <a:r>
              <a:rPr lang="en-US" dirty="0"/>
              <a:t> </a:t>
            </a:r>
            <a:r>
              <a:rPr lang="en-US" dirty="0" err="1"/>
              <a:t>olanak</a:t>
            </a:r>
            <a:r>
              <a:rPr lang="en-US" dirty="0"/>
              <a:t> </a:t>
            </a:r>
            <a:r>
              <a:rPr lang="en-US" dirty="0" err="1"/>
              <a:t>tanır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BERT, </a:t>
            </a:r>
            <a:r>
              <a:rPr lang="en-US" dirty="0" err="1"/>
              <a:t>konumsal</a:t>
            </a:r>
            <a:r>
              <a:rPr lang="en-US" dirty="0"/>
              <a:t> </a:t>
            </a:r>
            <a:r>
              <a:rPr lang="en-US" dirty="0" err="1"/>
              <a:t>yerleştirmeler</a:t>
            </a:r>
            <a:r>
              <a:rPr lang="en-US" dirty="0"/>
              <a:t> </a:t>
            </a:r>
            <a:r>
              <a:rPr lang="en-US" dirty="0" err="1"/>
              <a:t>oluşturmak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</a:t>
            </a:r>
            <a:r>
              <a:rPr lang="en-US" dirty="0" err="1"/>
              <a:t>tipik</a:t>
            </a:r>
            <a:r>
              <a:rPr lang="en-US" dirty="0"/>
              <a:t> </a:t>
            </a:r>
            <a:r>
              <a:rPr lang="en-US" dirty="0" err="1"/>
              <a:t>olarak</a:t>
            </a:r>
            <a:r>
              <a:rPr lang="en-US" dirty="0"/>
              <a:t> </a:t>
            </a:r>
            <a:r>
              <a:rPr lang="en-US" dirty="0" err="1"/>
              <a:t>öğrenilmiş</a:t>
            </a:r>
            <a:r>
              <a:rPr lang="en-US" dirty="0"/>
              <a:t> </a:t>
            </a:r>
            <a:r>
              <a:rPr lang="en-US" dirty="0" err="1"/>
              <a:t>sinüzoidal</a:t>
            </a:r>
            <a:r>
              <a:rPr lang="en-US" dirty="0"/>
              <a:t> </a:t>
            </a:r>
            <a:r>
              <a:rPr lang="en-US" dirty="0" err="1"/>
              <a:t>işlevleri</a:t>
            </a:r>
            <a:r>
              <a:rPr lang="en-US" dirty="0"/>
              <a:t> </a:t>
            </a:r>
            <a:r>
              <a:rPr lang="en-US" dirty="0" err="1"/>
              <a:t>kullanır</a:t>
            </a:r>
            <a:r>
              <a:rPr lang="en-US" dirty="0"/>
              <a:t>. Bu </a:t>
            </a:r>
            <a:r>
              <a:rPr lang="en-US" dirty="0" err="1"/>
              <a:t>işlevler</a:t>
            </a:r>
            <a:r>
              <a:rPr lang="en-US" dirty="0"/>
              <a:t>,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cümledeki</a:t>
            </a:r>
            <a:r>
              <a:rPr lang="en-US" dirty="0"/>
              <a:t> </a:t>
            </a:r>
            <a:r>
              <a:rPr lang="en-US" dirty="0" err="1"/>
              <a:t>farklı</a:t>
            </a:r>
            <a:r>
              <a:rPr lang="en-US" dirty="0"/>
              <a:t> </a:t>
            </a:r>
            <a:r>
              <a:rPr lang="en-US" dirty="0" err="1"/>
              <a:t>konumlar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</a:t>
            </a:r>
            <a:r>
              <a:rPr lang="en-US" dirty="0" err="1"/>
              <a:t>değişen</a:t>
            </a:r>
            <a:r>
              <a:rPr lang="en-US" dirty="0"/>
              <a:t> </a:t>
            </a:r>
            <a:r>
              <a:rPr lang="en-US" dirty="0" err="1"/>
              <a:t>değerlere</a:t>
            </a:r>
            <a:r>
              <a:rPr lang="en-US" dirty="0"/>
              <a:t> </a:t>
            </a:r>
            <a:r>
              <a:rPr lang="en-US" dirty="0" err="1"/>
              <a:t>sahip</a:t>
            </a:r>
            <a:r>
              <a:rPr lang="en-US" dirty="0"/>
              <a:t> </a:t>
            </a:r>
            <a:r>
              <a:rPr lang="en-US" dirty="0" err="1"/>
              <a:t>katıştırmalar</a:t>
            </a:r>
            <a:r>
              <a:rPr lang="en-US" dirty="0"/>
              <a:t> </a:t>
            </a:r>
            <a:r>
              <a:rPr lang="en-US" dirty="0" err="1"/>
              <a:t>üretir</a:t>
            </a:r>
            <a:r>
              <a:rPr lang="en-US" dirty="0"/>
              <a:t>. </a:t>
            </a:r>
            <a:r>
              <a:rPr lang="en-US" dirty="0" err="1"/>
              <a:t>Örneğin</a:t>
            </a:r>
            <a:r>
              <a:rPr lang="en-US" dirty="0"/>
              <a:t>, </a:t>
            </a:r>
            <a:r>
              <a:rPr lang="en-US" dirty="0" err="1"/>
              <a:t>birinci</a:t>
            </a:r>
            <a:r>
              <a:rPr lang="en-US" dirty="0"/>
              <a:t> </a:t>
            </a:r>
            <a:r>
              <a:rPr lang="en-US" dirty="0" err="1"/>
              <a:t>konum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</a:t>
            </a:r>
            <a:r>
              <a:rPr lang="en-US" dirty="0" err="1"/>
              <a:t>yerleştirme</a:t>
            </a:r>
            <a:r>
              <a:rPr lang="en-US" dirty="0"/>
              <a:t>, </a:t>
            </a:r>
            <a:r>
              <a:rPr lang="en-US" dirty="0" err="1"/>
              <a:t>ikinci</a:t>
            </a:r>
            <a:r>
              <a:rPr lang="en-US" dirty="0"/>
              <a:t> </a:t>
            </a:r>
            <a:r>
              <a:rPr lang="en-US" dirty="0" err="1"/>
              <a:t>konum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</a:t>
            </a:r>
            <a:r>
              <a:rPr lang="en-US" dirty="0" err="1"/>
              <a:t>yerleştirmeden</a:t>
            </a:r>
            <a:r>
              <a:rPr lang="en-US" dirty="0"/>
              <a:t> </a:t>
            </a:r>
            <a:r>
              <a:rPr lang="en-US" dirty="0" err="1"/>
              <a:t>farklı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değere</a:t>
            </a:r>
            <a:r>
              <a:rPr lang="en-US" dirty="0"/>
              <a:t> </a:t>
            </a:r>
            <a:r>
              <a:rPr lang="en-US" dirty="0" err="1"/>
              <a:t>sahip</a:t>
            </a:r>
            <a:r>
              <a:rPr lang="en-US" dirty="0"/>
              <a:t> </a:t>
            </a:r>
            <a:r>
              <a:rPr lang="en-US" dirty="0" err="1"/>
              <a:t>olabilir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bu</a:t>
            </a:r>
            <a:r>
              <a:rPr lang="en-US" dirty="0"/>
              <a:t> </a:t>
            </a:r>
            <a:r>
              <a:rPr lang="en-US" dirty="0" err="1"/>
              <a:t>böyle</a:t>
            </a:r>
            <a:r>
              <a:rPr lang="en-US" dirty="0"/>
              <a:t> </a:t>
            </a:r>
            <a:r>
              <a:rPr lang="en-US" dirty="0" err="1"/>
              <a:t>devam</a:t>
            </a:r>
            <a:r>
              <a:rPr lang="en-US" dirty="0"/>
              <a:t> </a:t>
            </a:r>
            <a:r>
              <a:rPr lang="en-US" dirty="0" err="1"/>
              <a:t>eder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BERT, </a:t>
            </a:r>
            <a:r>
              <a:rPr lang="en-US" dirty="0" err="1"/>
              <a:t>kelime</a:t>
            </a:r>
            <a:r>
              <a:rPr lang="en-US" dirty="0"/>
              <a:t> </a:t>
            </a:r>
            <a:r>
              <a:rPr lang="en-US" dirty="0" err="1"/>
              <a:t>gömmelerini</a:t>
            </a:r>
            <a:r>
              <a:rPr lang="en-US" dirty="0"/>
              <a:t> </a:t>
            </a:r>
            <a:r>
              <a:rPr lang="en-US" dirty="0" err="1"/>
              <a:t>karşılık</a:t>
            </a:r>
            <a:r>
              <a:rPr lang="en-US" dirty="0"/>
              <a:t> </a:t>
            </a:r>
            <a:r>
              <a:rPr lang="en-US" dirty="0" err="1"/>
              <a:t>gelen</a:t>
            </a:r>
            <a:r>
              <a:rPr lang="en-US" dirty="0"/>
              <a:t> </a:t>
            </a:r>
            <a:r>
              <a:rPr lang="en-US" dirty="0" err="1"/>
              <a:t>konumsal</a:t>
            </a:r>
            <a:r>
              <a:rPr lang="en-US" dirty="0"/>
              <a:t> </a:t>
            </a:r>
            <a:r>
              <a:rPr lang="en-US" dirty="0" err="1"/>
              <a:t>yerleştirmelerle</a:t>
            </a:r>
            <a:r>
              <a:rPr lang="en-US" dirty="0"/>
              <a:t> </a:t>
            </a:r>
            <a:r>
              <a:rPr lang="en-US" dirty="0" err="1"/>
              <a:t>birleştirerek</a:t>
            </a:r>
            <a:r>
              <a:rPr lang="en-US" dirty="0"/>
              <a:t>, </a:t>
            </a:r>
            <a:r>
              <a:rPr lang="en-US" dirty="0" err="1"/>
              <a:t>yalnızca</a:t>
            </a:r>
            <a:r>
              <a:rPr lang="en-US" dirty="0"/>
              <a:t> </a:t>
            </a:r>
            <a:r>
              <a:rPr lang="en-US" dirty="0" err="1"/>
              <a:t>tek</a:t>
            </a:r>
            <a:r>
              <a:rPr lang="en-US" dirty="0"/>
              <a:t> </a:t>
            </a:r>
            <a:r>
              <a:rPr lang="en-US" dirty="0" err="1"/>
              <a:t>tek</a:t>
            </a:r>
            <a:r>
              <a:rPr lang="en-US" dirty="0"/>
              <a:t> </a:t>
            </a:r>
            <a:r>
              <a:rPr lang="en-US" dirty="0" err="1"/>
              <a:t>kelimelerin</a:t>
            </a:r>
            <a:r>
              <a:rPr lang="en-US" dirty="0"/>
              <a:t> </a:t>
            </a:r>
            <a:r>
              <a:rPr lang="en-US" dirty="0" err="1"/>
              <a:t>anlamını</a:t>
            </a:r>
            <a:r>
              <a:rPr lang="en-US" dirty="0"/>
              <a:t> </a:t>
            </a:r>
            <a:r>
              <a:rPr lang="en-US" dirty="0" err="1"/>
              <a:t>yakalamakla</a:t>
            </a:r>
            <a:r>
              <a:rPr lang="en-US" dirty="0"/>
              <a:t> </a:t>
            </a:r>
            <a:r>
              <a:rPr lang="en-US" dirty="0" err="1"/>
              <a:t>kalmayan</a:t>
            </a:r>
            <a:r>
              <a:rPr lang="en-US" dirty="0"/>
              <a:t>, </a:t>
            </a:r>
            <a:r>
              <a:rPr lang="en-US" dirty="0" err="1"/>
              <a:t>aynı</a:t>
            </a:r>
            <a:r>
              <a:rPr lang="en-US" dirty="0"/>
              <a:t> </a:t>
            </a:r>
            <a:r>
              <a:rPr lang="en-US" dirty="0" err="1"/>
              <a:t>zamanda</a:t>
            </a:r>
            <a:r>
              <a:rPr lang="en-US" dirty="0"/>
              <a:t> </a:t>
            </a:r>
            <a:r>
              <a:rPr lang="en-US" dirty="0" err="1"/>
              <a:t>cümle</a:t>
            </a:r>
            <a:r>
              <a:rPr lang="en-US" dirty="0"/>
              <a:t> </a:t>
            </a:r>
            <a:r>
              <a:rPr lang="en-US" dirty="0" err="1"/>
              <a:t>içindeki</a:t>
            </a:r>
            <a:r>
              <a:rPr lang="en-US" dirty="0"/>
              <a:t> </a:t>
            </a:r>
            <a:r>
              <a:rPr lang="en-US" dirty="0" err="1"/>
              <a:t>konumlarını</a:t>
            </a:r>
            <a:r>
              <a:rPr lang="en-US" dirty="0"/>
              <a:t> da </a:t>
            </a:r>
            <a:r>
              <a:rPr lang="en-US" dirty="0" err="1"/>
              <a:t>hesaba</a:t>
            </a:r>
            <a:r>
              <a:rPr lang="en-US" dirty="0"/>
              <a:t> katan </a:t>
            </a:r>
            <a:r>
              <a:rPr lang="en-US" dirty="0" err="1"/>
              <a:t>temsiller</a:t>
            </a:r>
            <a:r>
              <a:rPr lang="en-US" dirty="0"/>
              <a:t> </a:t>
            </a:r>
            <a:r>
              <a:rPr lang="en-US" dirty="0" err="1"/>
              <a:t>yaratabilir</a:t>
            </a:r>
            <a:r>
              <a:rPr lang="en-US" dirty="0"/>
              <a:t>. Bu, </a:t>
            </a:r>
            <a:r>
              <a:rPr lang="en-US" dirty="0" err="1"/>
              <a:t>modelin</a:t>
            </a:r>
            <a:r>
              <a:rPr lang="en-US" dirty="0"/>
              <a:t> </a:t>
            </a:r>
            <a:r>
              <a:rPr lang="en-US" dirty="0" err="1"/>
              <a:t>kelimeler</a:t>
            </a:r>
            <a:r>
              <a:rPr lang="en-US" dirty="0"/>
              <a:t> </a:t>
            </a:r>
            <a:r>
              <a:rPr lang="en-US" dirty="0" err="1"/>
              <a:t>arasındaki</a:t>
            </a:r>
            <a:r>
              <a:rPr lang="en-US" dirty="0"/>
              <a:t> </a:t>
            </a:r>
            <a:r>
              <a:rPr lang="en-US" dirty="0" err="1"/>
              <a:t>bağlamı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bağımlılıkları</a:t>
            </a:r>
            <a:r>
              <a:rPr lang="en-US" dirty="0"/>
              <a:t> </a:t>
            </a:r>
            <a:r>
              <a:rPr lang="en-US" dirty="0" err="1"/>
              <a:t>daha</a:t>
            </a:r>
            <a:r>
              <a:rPr lang="en-US" dirty="0"/>
              <a:t> </a:t>
            </a:r>
            <a:r>
              <a:rPr lang="en-US" dirty="0" err="1"/>
              <a:t>etkili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şekilde</a:t>
            </a:r>
            <a:r>
              <a:rPr lang="en-US" dirty="0"/>
              <a:t> </a:t>
            </a:r>
            <a:r>
              <a:rPr lang="en-US" dirty="0" err="1"/>
              <a:t>anlamasını</a:t>
            </a:r>
            <a:r>
              <a:rPr lang="en-US" dirty="0"/>
              <a:t> </a:t>
            </a:r>
            <a:r>
              <a:rPr lang="en-US" dirty="0" err="1"/>
              <a:t>sağlar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Özet</a:t>
            </a:r>
            <a:r>
              <a:rPr lang="en-US" dirty="0"/>
              <a:t> </a:t>
            </a:r>
            <a:r>
              <a:rPr lang="en-US" dirty="0" err="1"/>
              <a:t>olarak</a:t>
            </a:r>
            <a:r>
              <a:rPr lang="en-US" dirty="0"/>
              <a:t>, </a:t>
            </a:r>
            <a:r>
              <a:rPr lang="en-US" dirty="0" err="1"/>
              <a:t>BERT'deki</a:t>
            </a:r>
            <a:r>
              <a:rPr lang="en-US" dirty="0"/>
              <a:t> </a:t>
            </a:r>
            <a:r>
              <a:rPr lang="en-US" dirty="0" err="1"/>
              <a:t>konumsal</a:t>
            </a:r>
            <a:r>
              <a:rPr lang="en-US" dirty="0"/>
              <a:t> </a:t>
            </a:r>
            <a:r>
              <a:rPr lang="en-US" dirty="0" err="1"/>
              <a:t>yerleştirmeler</a:t>
            </a:r>
            <a:r>
              <a:rPr lang="en-US" dirty="0"/>
              <a:t>, </a:t>
            </a:r>
            <a:r>
              <a:rPr lang="en-US" dirty="0" err="1"/>
              <a:t>modelin</a:t>
            </a:r>
            <a:r>
              <a:rPr lang="en-US" dirty="0"/>
              <a:t> </a:t>
            </a:r>
            <a:r>
              <a:rPr lang="en-US" dirty="0" err="1"/>
              <a:t>sözcük</a:t>
            </a:r>
            <a:r>
              <a:rPr lang="en-US" dirty="0"/>
              <a:t> </a:t>
            </a:r>
            <a:r>
              <a:rPr lang="en-US" dirty="0" err="1"/>
              <a:t>sırasını</a:t>
            </a:r>
            <a:r>
              <a:rPr lang="en-US" dirty="0"/>
              <a:t> </a:t>
            </a:r>
            <a:r>
              <a:rPr lang="en-US" dirty="0" err="1"/>
              <a:t>dikkate</a:t>
            </a:r>
            <a:r>
              <a:rPr lang="en-US" dirty="0"/>
              <a:t> </a:t>
            </a:r>
            <a:r>
              <a:rPr lang="en-US" dirty="0" err="1"/>
              <a:t>almasına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cümle</a:t>
            </a:r>
            <a:r>
              <a:rPr lang="en-US" dirty="0"/>
              <a:t> </a:t>
            </a:r>
            <a:r>
              <a:rPr lang="en-US" dirty="0" err="1"/>
              <a:t>içindeki</a:t>
            </a:r>
            <a:r>
              <a:rPr lang="en-US" dirty="0"/>
              <a:t> </a:t>
            </a:r>
            <a:r>
              <a:rPr lang="en-US" dirty="0" err="1"/>
              <a:t>sözcükler</a:t>
            </a:r>
            <a:r>
              <a:rPr lang="en-US" dirty="0"/>
              <a:t> </a:t>
            </a:r>
            <a:r>
              <a:rPr lang="en-US" dirty="0" err="1"/>
              <a:t>arasındaki</a:t>
            </a:r>
            <a:r>
              <a:rPr lang="en-US" dirty="0"/>
              <a:t> </a:t>
            </a:r>
            <a:r>
              <a:rPr lang="en-US" dirty="0" err="1"/>
              <a:t>ilişkileri</a:t>
            </a:r>
            <a:r>
              <a:rPr lang="en-US" dirty="0"/>
              <a:t> </a:t>
            </a:r>
            <a:r>
              <a:rPr lang="en-US" dirty="0" err="1"/>
              <a:t>yakalamasına</a:t>
            </a:r>
            <a:r>
              <a:rPr lang="en-US" dirty="0"/>
              <a:t> </a:t>
            </a:r>
            <a:r>
              <a:rPr lang="en-US" dirty="0" err="1"/>
              <a:t>izin</a:t>
            </a:r>
            <a:r>
              <a:rPr lang="en-US" dirty="0"/>
              <a:t> </a:t>
            </a:r>
            <a:r>
              <a:rPr lang="en-US" dirty="0" err="1"/>
              <a:t>vererek</a:t>
            </a:r>
            <a:r>
              <a:rPr lang="en-US" dirty="0"/>
              <a:t>, </a:t>
            </a:r>
            <a:r>
              <a:rPr lang="en-US" dirty="0" err="1"/>
              <a:t>sözcüklerin</a:t>
            </a:r>
            <a:r>
              <a:rPr lang="en-US" dirty="0"/>
              <a:t> </a:t>
            </a:r>
            <a:r>
              <a:rPr lang="en-US" dirty="0" err="1"/>
              <a:t>sıralı</a:t>
            </a:r>
            <a:r>
              <a:rPr lang="en-US" dirty="0"/>
              <a:t> </a:t>
            </a:r>
            <a:r>
              <a:rPr lang="en-US" dirty="0" err="1"/>
              <a:t>bilgilerini</a:t>
            </a:r>
            <a:r>
              <a:rPr lang="en-US" dirty="0"/>
              <a:t> </a:t>
            </a:r>
            <a:r>
              <a:rPr lang="en-US" dirty="0" err="1"/>
              <a:t>kodlamak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mekanizma</a:t>
            </a:r>
            <a:r>
              <a:rPr lang="en-US" dirty="0"/>
              <a:t> </a:t>
            </a:r>
            <a:r>
              <a:rPr lang="en-US" dirty="0" err="1"/>
              <a:t>sağlar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074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0626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….</a:t>
            </a:r>
          </a:p>
          <a:p>
            <a:endParaRPr lang="en-US" dirty="0"/>
          </a:p>
          <a:p>
            <a:r>
              <a:rPr lang="en-US" dirty="0"/>
              <a:t>Ilk </a:t>
            </a:r>
            <a:r>
              <a:rPr lang="en-US" dirty="0" err="1"/>
              <a:t>taskdan</a:t>
            </a:r>
            <a:r>
              <a:rPr lang="en-US" dirty="0"/>
              <a:t> </a:t>
            </a:r>
            <a:r>
              <a:rPr lang="en-US" dirty="0" err="1"/>
              <a:t>sonra</a:t>
            </a:r>
            <a:r>
              <a:rPr lang="en-US" dirty="0"/>
              <a:t> </a:t>
            </a:r>
            <a:r>
              <a:rPr lang="en-US" dirty="0" err="1"/>
              <a:t>ikinci</a:t>
            </a:r>
            <a:r>
              <a:rPr lang="en-US" dirty="0"/>
              <a:t> </a:t>
            </a:r>
            <a:r>
              <a:rPr lang="en-US" dirty="0" err="1"/>
              <a:t>görev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de </a:t>
            </a:r>
            <a:r>
              <a:rPr lang="en-US" dirty="0" err="1"/>
              <a:t>eğitmişler</a:t>
            </a:r>
            <a:r>
              <a:rPr lang="en-US" dirty="0"/>
              <a:t>. </a:t>
            </a:r>
            <a:r>
              <a:rPr lang="en-US" dirty="0" err="1"/>
              <a:t>Çok</a:t>
            </a:r>
            <a:r>
              <a:rPr lang="en-US" dirty="0"/>
              <a:t> </a:t>
            </a:r>
            <a:r>
              <a:rPr lang="en-US" dirty="0" err="1"/>
              <a:t>iyi</a:t>
            </a:r>
            <a:r>
              <a:rPr lang="en-US" dirty="0"/>
              <a:t> bi </a:t>
            </a:r>
            <a:r>
              <a:rPr lang="en-US" dirty="0" err="1"/>
              <a:t>eğitim</a:t>
            </a:r>
            <a:r>
              <a:rPr lang="en-US" dirty="0"/>
              <a:t> de </a:t>
            </a:r>
            <a:r>
              <a:rPr lang="en-US" dirty="0" err="1"/>
              <a:t>olması</a:t>
            </a:r>
            <a:r>
              <a:rPr lang="en-US" dirty="0"/>
              <a:t> </a:t>
            </a:r>
            <a:r>
              <a:rPr lang="en-US" dirty="0" err="1"/>
              <a:t>geerkmiyor</a:t>
            </a:r>
            <a:r>
              <a:rPr lang="en-US" dirty="0"/>
              <a:t>. </a:t>
            </a:r>
            <a:r>
              <a:rPr lang="en-US" dirty="0" err="1"/>
              <a:t>Yani</a:t>
            </a:r>
            <a:r>
              <a:rPr lang="en-US" dirty="0"/>
              <a:t> </a:t>
            </a:r>
            <a:r>
              <a:rPr lang="en-US" dirty="0" err="1"/>
              <a:t>başarısı</a:t>
            </a:r>
            <a:r>
              <a:rPr lang="en-US" dirty="0"/>
              <a:t> </a:t>
            </a:r>
            <a:r>
              <a:rPr lang="en-US" dirty="0" err="1"/>
              <a:t>ile</a:t>
            </a:r>
            <a:r>
              <a:rPr lang="en-US" dirty="0"/>
              <a:t> </a:t>
            </a:r>
            <a:r>
              <a:rPr lang="en-US" dirty="0" err="1"/>
              <a:t>çok</a:t>
            </a:r>
            <a:r>
              <a:rPr lang="en-US" dirty="0"/>
              <a:t> </a:t>
            </a:r>
            <a:r>
              <a:rPr lang="en-US" dirty="0" err="1"/>
              <a:t>ilgilenmiyorsunuz</a:t>
            </a:r>
            <a:r>
              <a:rPr lang="en-US" dirty="0"/>
              <a:t>. </a:t>
            </a:r>
            <a:r>
              <a:rPr lang="en-US" dirty="0" err="1"/>
              <a:t>Önemli</a:t>
            </a:r>
            <a:r>
              <a:rPr lang="en-US" dirty="0"/>
              <a:t> </a:t>
            </a:r>
            <a:r>
              <a:rPr lang="en-US" dirty="0" err="1"/>
              <a:t>olan</a:t>
            </a:r>
            <a:r>
              <a:rPr lang="en-US" dirty="0"/>
              <a:t> alt </a:t>
            </a:r>
            <a:r>
              <a:rPr lang="en-US" dirty="0" err="1"/>
              <a:t>seviye</a:t>
            </a:r>
            <a:r>
              <a:rPr lang="en-US" dirty="0"/>
              <a:t> </a:t>
            </a:r>
            <a:r>
              <a:rPr lang="en-US" dirty="0" err="1"/>
              <a:t>layerların</a:t>
            </a:r>
            <a:r>
              <a:rPr lang="en-US" dirty="0"/>
              <a:t> </a:t>
            </a:r>
            <a:r>
              <a:rPr lang="en-US" dirty="0" err="1"/>
              <a:t>yeterince</a:t>
            </a:r>
            <a:r>
              <a:rPr lang="en-US" dirty="0"/>
              <a:t> </a:t>
            </a:r>
            <a:r>
              <a:rPr lang="en-US" dirty="0" err="1"/>
              <a:t>şeyi</a:t>
            </a:r>
            <a:r>
              <a:rPr lang="en-US" dirty="0"/>
              <a:t> </a:t>
            </a:r>
            <a:r>
              <a:rPr lang="en-US" dirty="0" err="1"/>
              <a:t>öğrenmesi</a:t>
            </a:r>
            <a:r>
              <a:rPr lang="en-US" dirty="0"/>
              <a:t> </a:t>
            </a:r>
            <a:r>
              <a:rPr lang="en-US" dirty="0" err="1"/>
              <a:t>dilin</a:t>
            </a:r>
            <a:r>
              <a:rPr lang="en-US" dirty="0"/>
              <a:t> </a:t>
            </a:r>
            <a:r>
              <a:rPr lang="en-US" dirty="0" err="1"/>
              <a:t>yapısı</a:t>
            </a:r>
            <a:r>
              <a:rPr lang="en-US" dirty="0"/>
              <a:t> </a:t>
            </a:r>
            <a:r>
              <a:rPr lang="en-US" dirty="0" err="1"/>
              <a:t>hakkında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DB07BF-2576-D140-9F34-ADCACCA99E9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292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97389-FB1F-A860-211C-F7F3E85AC4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73D4CD-5900-C0C2-1A40-C529B6DDEA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FEB2C-874C-2FF5-4929-EF5108722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3C8AC-F847-6148-BF1E-A1B65C7CDFC8}" type="datetimeFigureOut">
              <a:rPr lang="en-TR" smtClean="0"/>
              <a:t>19.12.2023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31A089-4FCD-6B96-6DB6-E7798B310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327DA9-3F8A-55A0-87F7-9B3CCC37B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AE802-03B8-DA41-AC36-E1A8D1639C1E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046888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13493-8365-6E41-59B4-6ABD0B377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2E464C-9D13-2AE5-E24F-8D5DBC8599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BB260-E981-4D19-12BF-15DCA1F4A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3C8AC-F847-6148-BF1E-A1B65C7CDFC8}" type="datetimeFigureOut">
              <a:rPr lang="en-TR" smtClean="0"/>
              <a:t>19.12.2023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766565-1F65-44EE-7E29-8B3C6B8BC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20ACF3-9719-06E6-FF81-82C90789E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AE802-03B8-DA41-AC36-E1A8D1639C1E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136728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2B6BCB-2B05-836A-BF74-8A382D5682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20FD33-C84A-AB09-FD53-AD3B1283DE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EEE611-A633-8859-FC16-186582C8B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3C8AC-F847-6148-BF1E-A1B65C7CDFC8}" type="datetimeFigureOut">
              <a:rPr lang="en-TR" smtClean="0"/>
              <a:t>19.12.2023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765C21-2DBE-91EE-24B3-5F6A310CD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F2205-F826-576A-7474-9639D5792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AE802-03B8-DA41-AC36-E1A8D1639C1E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085376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28829D-F75B-4505-94C4-71124CDC0EA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55CFA67-2F8B-4995-9D4A-D7F6DB7A9E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32514" y="1343696"/>
            <a:ext cx="5326971" cy="105157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en-US" sz="3000" b="1" dirty="0" smtClean="0">
                <a:solidFill>
                  <a:prstClr val="white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ctr" defTabSz="685800"/>
            <a:r>
              <a:rPr lang="tr-TR" sz="3000" b="1">
                <a:solidFill>
                  <a:prstClr val="white"/>
                </a:solidFill>
                <a:latin typeface="Arial" charset="0"/>
                <a:ea typeface="Arial" charset="0"/>
                <a:cs typeface="Arial" charset="0"/>
              </a:rPr>
              <a:t>SUNUM BAŞLIĞINI BURAYA</a:t>
            </a:r>
          </a:p>
          <a:p>
            <a:pPr algn="ctr" defTabSz="685800"/>
            <a:r>
              <a:rPr lang="tr-TR" sz="3000" b="1">
                <a:solidFill>
                  <a:prstClr val="white"/>
                </a:solidFill>
                <a:latin typeface="Arial" charset="0"/>
                <a:ea typeface="Arial" charset="0"/>
                <a:cs typeface="Arial" charset="0"/>
              </a:rPr>
              <a:t>TIKLAYARAK YAZINIZ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8006F26-7074-4181-BD68-EA627195B4E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64454" y="2572340"/>
            <a:ext cx="2847657" cy="313932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lang="en-US" sz="1600" dirty="0" smtClean="0">
                <a:solidFill>
                  <a:prstClr val="white"/>
                </a:solidFill>
                <a:latin typeface="Arial" charset="0"/>
                <a:ea typeface="Arial" charset="0"/>
                <a:cs typeface="Arial" charset="0"/>
              </a:defRPr>
            </a:lvl1pPr>
            <a:lvl2pPr marL="228600" indent="0">
              <a:buNone/>
              <a:defRPr lang="en-US" sz="1800" dirty="0" smtClean="0"/>
            </a:lvl2pPr>
            <a:lvl3pPr marL="685800" indent="0">
              <a:buNone/>
              <a:defRPr lang="en-US" sz="1800" dirty="0" smtClean="0"/>
            </a:lvl3pPr>
            <a:lvl4pPr marL="1143000" indent="0">
              <a:buNone/>
              <a:defRPr lang="en-US" dirty="0" smtClean="0"/>
            </a:lvl4pPr>
            <a:lvl5pPr marL="1600200" indent="0">
              <a:buNone/>
              <a:defRPr lang="tr-TR" dirty="0"/>
            </a:lvl5pPr>
          </a:lstStyle>
          <a:p>
            <a:pPr marL="0" lvl="0" algn="ctr" defTabSz="685800"/>
            <a:r>
              <a:rPr lang="tr-TR"/>
              <a:t>SUNUM TARİHİ</a:t>
            </a:r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67332EC-221E-4375-8C3C-70B3D4119F0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21785" y="4254367"/>
            <a:ext cx="4532993" cy="73866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100" smtClean="0">
                <a:solidFill>
                  <a:prstClr val="white"/>
                </a:solidFill>
                <a:latin typeface="Arial" charset="0"/>
                <a:ea typeface="Arial" charset="0"/>
                <a:cs typeface="Arial" charset="0"/>
              </a:defRPr>
            </a:lvl1pPr>
            <a:lvl2pPr marL="228600" indent="0">
              <a:buNone/>
              <a:defRPr lang="en-US" sz="1800" smtClean="0"/>
            </a:lvl2pPr>
            <a:lvl3pPr marL="685800" indent="0">
              <a:buNone/>
              <a:defRPr lang="en-US" sz="1800" smtClean="0"/>
            </a:lvl3pPr>
            <a:lvl4pPr marL="1143000" indent="0">
              <a:buNone/>
              <a:defRPr lang="en-US" smtClean="0"/>
            </a:lvl4pPr>
            <a:lvl5pPr marL="1600200" indent="0">
              <a:buNone/>
              <a:defRPr lang="tr-TR"/>
            </a:lvl5pPr>
          </a:lstStyle>
          <a:p>
            <a:pPr algn="ctr" defTabSz="685800"/>
            <a:r>
              <a:rPr lang="tr-TR" sz="2100">
                <a:solidFill>
                  <a:prstClr val="white"/>
                </a:solidFill>
                <a:latin typeface="Arial" charset="0"/>
                <a:ea typeface="Arial" charset="0"/>
                <a:cs typeface="Arial" charset="0"/>
              </a:rPr>
              <a:t>Sunum Yapan Ad Soyad</a:t>
            </a:r>
          </a:p>
          <a:p>
            <a:pPr algn="ctr" defTabSz="685800"/>
            <a:r>
              <a:rPr lang="tr-TR" sz="2100">
                <a:solidFill>
                  <a:prstClr val="white"/>
                </a:solidFill>
                <a:latin typeface="Arial" charset="0"/>
                <a:ea typeface="Arial" charset="0"/>
                <a:cs typeface="Arial" charset="0"/>
              </a:rPr>
              <a:t>Sunum Yapanın Ünvanı</a:t>
            </a:r>
          </a:p>
        </p:txBody>
      </p:sp>
    </p:spTree>
    <p:extLst>
      <p:ext uri="{BB962C8B-B14F-4D97-AF65-F5344CB8AC3E}">
        <p14:creationId xmlns:p14="http://schemas.microsoft.com/office/powerpoint/2010/main" val="42873808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1076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C3679-55B8-38C8-215B-088EEF0F1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1D12AF-2BF4-55B6-2115-6C8755AAB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E9763-0EFE-D75E-E879-682ACC40D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3C8AC-F847-6148-BF1E-A1B65C7CDFC8}" type="datetimeFigureOut">
              <a:rPr lang="en-TR" smtClean="0"/>
              <a:t>19.12.2023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DD642-F9E8-0170-2527-39652BEE4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1073AF-BB79-DA37-2B89-2A0A6922D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AE802-03B8-DA41-AC36-E1A8D1639C1E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97017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DDC16-428F-E738-D70F-710ADF781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6A34D3-E31A-1885-C114-364A240B27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E90DAB-3517-CEDC-8388-23FD3DACF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3C8AC-F847-6148-BF1E-A1B65C7CDFC8}" type="datetimeFigureOut">
              <a:rPr lang="en-TR" smtClean="0"/>
              <a:t>19.12.2023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E997CB-86D9-CD49-FBC9-FA7306AE5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B5F28-41C2-6B0C-D402-6E0AC1EF4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AE802-03B8-DA41-AC36-E1A8D1639C1E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3276466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C9DCE-2CED-D437-1735-F523AB042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722B6-0FA9-379E-2BBE-2E56B8BF2B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AD7343-318C-1E7F-9AC6-AC984FC6F3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BBF6A5-34B0-064E-4C96-E8D0078EC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3C8AC-F847-6148-BF1E-A1B65C7CDFC8}" type="datetimeFigureOut">
              <a:rPr lang="en-TR" smtClean="0"/>
              <a:t>19.12.2023</a:t>
            </a:fld>
            <a:endParaRPr lang="en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485447-8781-D356-1AEB-BA27BD395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045664-8396-F3F8-39E7-468B66189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AE802-03B8-DA41-AC36-E1A8D1639C1E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747687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C4C45-43B8-6FD2-7075-67D35EF99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EEE735-D44A-DF59-A5A4-A4306E41F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8868B8-AFEE-A087-BB7A-BEA0D8BD69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F63EE1-EE49-9CB7-5014-29C28E5596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468BC0-94DE-383B-9F9E-CEADAB1611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2033A8-F12B-A964-0C17-A9F27F816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3C8AC-F847-6148-BF1E-A1B65C7CDFC8}" type="datetimeFigureOut">
              <a:rPr lang="en-TR" smtClean="0"/>
              <a:t>19.12.2023</a:t>
            </a:fld>
            <a:endParaRPr lang="en-T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74C969-E93F-16AE-2BD8-A03155314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C23C7E-8AFD-B66F-8F70-078FA77B8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AE802-03B8-DA41-AC36-E1A8D1639C1E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941223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A849A-ECA9-F07B-FF4C-1465F62B1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0FFAEB-8060-2C8A-FE72-F59DC9C24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3C8AC-F847-6148-BF1E-A1B65C7CDFC8}" type="datetimeFigureOut">
              <a:rPr lang="en-TR" smtClean="0"/>
              <a:t>19.12.2023</a:t>
            </a:fld>
            <a:endParaRPr lang="en-T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005B39-4A81-B1E2-9F42-2E3CF8626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1DC2CB-BB8C-CAB7-9DBB-8D28E0770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AE802-03B8-DA41-AC36-E1A8D1639C1E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113971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0D3DC4-CABD-CAED-49E5-9A9985911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3C8AC-F847-6148-BF1E-A1B65C7CDFC8}" type="datetimeFigureOut">
              <a:rPr lang="en-TR" smtClean="0"/>
              <a:t>19.12.2023</a:t>
            </a:fld>
            <a:endParaRPr lang="en-T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144FA9-0B63-68BB-C173-443BC789E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FDE609-DA01-FE5F-FFBF-A2F597F4C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AE802-03B8-DA41-AC36-E1A8D1639C1E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458794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A1543-3909-5D48-323B-A5CB3C136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7AB15-D8E2-D815-4C4E-507DFD43C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270219-92B9-F54C-C04F-481341980F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C1863E-048A-EF18-354D-5D6A4A60E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3C8AC-F847-6148-BF1E-A1B65C7CDFC8}" type="datetimeFigureOut">
              <a:rPr lang="en-TR" smtClean="0"/>
              <a:t>19.12.2023</a:t>
            </a:fld>
            <a:endParaRPr lang="en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4A726F-7FCA-DF84-29A7-9D5561507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DFE146-CD1D-BA59-2B26-FE95CEFA9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AE802-03B8-DA41-AC36-E1A8D1639C1E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478332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507B4-B7DC-7E6E-5D6C-D99744EAD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82EDC9-AF76-4C44-1E93-AD91555F62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3AAF14-0BCC-741C-FEB5-2EAD9C6A5B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A8AB94-1AA9-4A63-E02B-C7B00BE08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3C8AC-F847-6148-BF1E-A1B65C7CDFC8}" type="datetimeFigureOut">
              <a:rPr lang="en-TR" smtClean="0"/>
              <a:t>19.12.2023</a:t>
            </a:fld>
            <a:endParaRPr lang="en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8B6273-B000-D4D8-55F6-4614A6D54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8CC28F-0525-1609-F22B-EC766EAA7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AE802-03B8-DA41-AC36-E1A8D1639C1E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254665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BDD0E6-0B66-F00C-5586-07FB8D362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C3C033-A406-9F04-4703-AF6EF761C4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0C7F82-2FC2-EE0D-81C6-7DB544FC9F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03C8AC-F847-6148-BF1E-A1B65C7CDFC8}" type="datetimeFigureOut">
              <a:rPr lang="en-TR" smtClean="0"/>
              <a:t>19.12.2023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FBA7DF-B038-B4C3-78AE-D9D6AB77A0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A7F487-70B7-B89E-0880-96019204B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7AE802-03B8-DA41-AC36-E1A8D1639C1E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3391131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what-exactly-happens-when-we-fine-tune-bert-f5dc32885d76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mccormickml.com/2019/11/11/bert-research-ep-1-key-concepts-and-source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CfsGHuNWGGLg7ArPD_WE3sRuzFbDJav8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YRHK4HO8RktGzlYmGjBo056kzVD4_j9o#scrollTo=9cQNvaZ9bnyy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2.png"/><Relationship Id="rId5" Type="http://schemas.openxmlformats.org/officeDocument/2006/relationships/hyperlink" Target="https://medium.com/kariyertech/lightweight-ai-38b9c0ab05c3" TargetMode="External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mccormickml.com/2019/11/11/bert-research-ep-1-key-concepts-and-sources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mccormickml.com/2019/11/11/bert-research-ep-1-key-concepts-and-sources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jalammar.github.io/visualizing-neural-machine-translation-mechanics-of-seq2seq-models-with-attention/" TargetMode="External"/><Relationship Id="rId5" Type="http://schemas.openxmlformats.org/officeDocument/2006/relationships/hyperlink" Target="https://jalammar.github.io/illustrated-transformer/" TargetMode="External"/><Relationship Id="rId4" Type="http://schemas.openxmlformats.org/officeDocument/2006/relationships/hyperlink" Target="http://jalammar.github.io/illustrated-bert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mccormickml.com/2019/11/11/bert-research-ep-1-key-concepts-and-source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youtube.com/watch?v=zJW57aCBCTk&amp;list=PLam9sigHPGwOBuH4_4fr-XvDbe5uneaf6&amp;index=2&amp;ab_channel=ChrisMcCormickAI" TargetMode="External"/><Relationship Id="rId5" Type="http://schemas.openxmlformats.org/officeDocument/2006/relationships/hyperlink" Target="https://www.youtube.com/redirect?event=video_description&amp;redir_token=QUFFLUhqa0JSZFRDTmJZUjZFUVYwb2FoY2JySE10VU11UXxBQ3Jtc0trd19oZ0UxTE95cU9YVUtIdjlrdHJ2ckNNaU9UMHlPM2pHOEdPWndYT0tyeWtCSVE5eGQ0RGRjeFllNmhPSXVwc19UTVZ5WFBHckZxMWs1ZHFEeFFFaUpVbnl0ZUkyY1poaTdpQWNKV1d1dDdHS0c5UQ&amp;q=https%3A%2F%2Fcolab.research.google.com%2Fdrive%2F1fCKIBJ6fgWQ-f6UKs7wDTpNTL9N-Cq9X&amp;v=zJW57aCBCTk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mccormickml.com/2019/11/11/bert-research-ep-1-key-concepts-and-sources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mccormickml.com/2019/11/11/bert-research-ep-1-key-concepts-and-sources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9C35328-0995-44F3-8843-4C6FB84E5C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17600" y="1313216"/>
            <a:ext cx="9956800" cy="480131"/>
          </a:xfr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tr-TR" sz="2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Veri Bilimi : </a:t>
            </a:r>
            <a:r>
              <a:rPr lang="tr-TR" sz="2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Python</a:t>
            </a:r>
            <a:r>
              <a:rPr lang="tr-TR" sz="2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ile Uygulamalı Doğal Dil İşleme</a:t>
            </a:r>
            <a:r>
              <a:rPr lang="en-TR" sz="28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tr-TR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133B17B-A78D-4E5A-92FC-1B6447ED9B8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95450" y="2983353"/>
            <a:ext cx="6011916" cy="1740989"/>
          </a:xfrm>
        </p:spPr>
        <p:txBody>
          <a:bodyPr wrap="square" lIns="91440" tIns="45720" rIns="91440" bIns="45720" anchor="t">
            <a:spAutoFit/>
          </a:bodyPr>
          <a:lstStyle/>
          <a:p>
            <a:pPr algn="ctr" defTabSz="685800"/>
            <a:r>
              <a:rPr lang="tr-TR" sz="1800" b="1" dirty="0">
                <a:latin typeface="Arial"/>
                <a:cs typeface="Arial"/>
              </a:rPr>
              <a:t>GPT Architecture, Bert Applications</a:t>
            </a:r>
          </a:p>
          <a:p>
            <a:pPr algn="ctr" defTabSz="685800"/>
            <a:endParaRPr lang="tr-TR" sz="1800" b="1" dirty="0">
              <a:latin typeface="Arial"/>
              <a:cs typeface="Arial"/>
            </a:endParaRPr>
          </a:p>
          <a:p>
            <a:pPr algn="ctr" defTabSz="685800"/>
            <a:r>
              <a:rPr lang="tr-TR" sz="1800" b="1" dirty="0">
                <a:latin typeface="Arial"/>
                <a:cs typeface="Arial"/>
              </a:rPr>
              <a:t> </a:t>
            </a:r>
          </a:p>
          <a:p>
            <a:pPr algn="ctr" defTabSz="685800"/>
            <a:r>
              <a:rPr lang="tr-TR" sz="1400" dirty="0">
                <a:latin typeface="Arial"/>
                <a:cs typeface="Arial"/>
              </a:rPr>
              <a:t>20 Aralık</a:t>
            </a:r>
            <a:r>
              <a:rPr lang="en-US" sz="1400" dirty="0">
                <a:latin typeface="Arial"/>
                <a:cs typeface="Arial"/>
              </a:rPr>
              <a:t> </a:t>
            </a:r>
            <a:r>
              <a:rPr lang="tr-TR" sz="1400" dirty="0">
                <a:latin typeface="Arial"/>
                <a:cs typeface="Arial"/>
              </a:rPr>
              <a:t>2023</a:t>
            </a:r>
            <a:endParaRPr lang="sk-SK" sz="1400" dirty="0"/>
          </a:p>
          <a:p>
            <a:pPr algn="ctr"/>
            <a:endParaRPr lang="tr-TR" sz="1400" dirty="0"/>
          </a:p>
        </p:txBody>
      </p:sp>
    </p:spTree>
    <p:extLst>
      <p:ext uri="{BB962C8B-B14F-4D97-AF65-F5344CB8AC3E}">
        <p14:creationId xmlns:p14="http://schemas.microsoft.com/office/powerpoint/2010/main" val="113954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663917" y="80688"/>
            <a:ext cx="462060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A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Quick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Recap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- Transfer Learning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</a:t>
            </a:r>
            <a:endParaRPr lang="en-TR" sz="10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2EBD11-B78A-4F45-8C8F-99D86112B7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6915"/>
          <a:stretch/>
        </p:blipFill>
        <p:spPr>
          <a:xfrm>
            <a:off x="914400" y="914400"/>
            <a:ext cx="10363200" cy="317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765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5031" y="207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Transfer Learning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 </a:t>
            </a:r>
            <a:r>
              <a:rPr lang="en-US" sz="1050" b="0" i="0" dirty="0">
                <a:effectLst/>
                <a:latin typeface="Roboto" panose="02000000000000000000" pitchFamily="2" charset="0"/>
              </a:rPr>
              <a:t> </a:t>
            </a:r>
            <a:endParaRPr lang="en-TR" sz="10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C5D695-C1DD-AE83-40F2-71F2524E4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555" y="1207748"/>
            <a:ext cx="9923384" cy="4875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316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A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Quick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Recap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</a:t>
            </a:r>
            <a:endParaRPr lang="en-TR" sz="105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66B2A1F-C071-B429-270F-74EE8ADDADBB}"/>
              </a:ext>
            </a:extLst>
          </p:cNvPr>
          <p:cNvSpPr/>
          <p:nvPr/>
        </p:nvSpPr>
        <p:spPr>
          <a:xfrm>
            <a:off x="374076" y="2694674"/>
            <a:ext cx="8007927" cy="167640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TR" dirty="0"/>
              <a:t>Let’s look at our last FineTuning example, now with more simple way to do it –&gt; Project -&gt; 7.Transformers -&gt; bert_finetuning.ipynb</a:t>
            </a:r>
          </a:p>
          <a:p>
            <a:endParaRPr lang="en-TR" dirty="0"/>
          </a:p>
          <a:p>
            <a:endParaRPr lang="en-TR" dirty="0"/>
          </a:p>
          <a:p>
            <a:endParaRPr lang="en-TR" dirty="0"/>
          </a:p>
          <a:p>
            <a:endParaRPr lang="en-TR" dirty="0"/>
          </a:p>
          <a:p>
            <a:endParaRPr lang="en-TR" dirty="0"/>
          </a:p>
          <a:p>
            <a:endParaRPr lang="en-TR" dirty="0"/>
          </a:p>
          <a:p>
            <a:endParaRPr lang="en-TR" dirty="0"/>
          </a:p>
          <a:p>
            <a:endParaRPr lang="en-TR" dirty="0"/>
          </a:p>
          <a:p>
            <a:endParaRPr lang="en-TR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Freeze all layers, or not? -&gt; </a:t>
            </a:r>
            <a:r>
              <a:rPr lang="en-US" dirty="0">
                <a:hlinkClick r:id="rId3"/>
              </a:rPr>
              <a:t>https://towardsdatascience.com/what-exactly-happens-when-we-fine-tune-bert-f5dc32885d76</a:t>
            </a:r>
            <a:r>
              <a:rPr lang="en-US" dirty="0"/>
              <a:t> </a:t>
            </a:r>
            <a:endParaRPr lang="en-TR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C4ED8DF6-DAC9-8F1D-6323-9E9CD2B3C4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3" y="3380181"/>
            <a:ext cx="3713015" cy="2935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7660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A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Quick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Recap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-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HuggingFace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</a:t>
            </a:r>
            <a:endParaRPr lang="en-TR" sz="10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3B331F-830C-95AB-BDB3-20A9F1D02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320" y="886691"/>
            <a:ext cx="10961926" cy="38097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002102-3BFA-D829-619E-495416FF5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037" y="4896583"/>
            <a:ext cx="10961926" cy="142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120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Transformers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</a:t>
            </a:r>
            <a:endParaRPr lang="en-TR" sz="10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F7F7CA-0E23-7933-4ED1-7585BF21E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5333" y="748145"/>
            <a:ext cx="9617357" cy="523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520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Decoder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Side –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GPT’s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</a:t>
            </a:r>
            <a:endParaRPr lang="en-TR" sz="1050" dirty="0"/>
          </a:p>
        </p:txBody>
      </p:sp>
      <p:pic>
        <p:nvPicPr>
          <p:cNvPr id="15364" name="Picture 4">
            <a:extLst>
              <a:ext uri="{FF2B5EF4-FFF2-40B4-BE49-F238E27FC236}">
                <a16:creationId xmlns:a16="http://schemas.microsoft.com/office/drawing/2014/main" id="{779D4A41-806D-50DB-D66D-F6F2914963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018" y="1096091"/>
            <a:ext cx="5567218" cy="373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D11525D-98F2-CDE6-65C2-6DE5749EB1F9}"/>
              </a:ext>
            </a:extLst>
          </p:cNvPr>
          <p:cNvSpPr txBox="1"/>
          <p:nvPr/>
        </p:nvSpPr>
        <p:spPr>
          <a:xfrm>
            <a:off x="6774872" y="1583715"/>
            <a:ext cx="475210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TR" dirty="0"/>
              <a:t>A decoder-only architecture removes the following components from the transformer:</a:t>
            </a:r>
          </a:p>
          <a:p>
            <a:endParaRPr lang="en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R" dirty="0"/>
              <a:t>The entire encoder module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R" dirty="0"/>
              <a:t>All encoder-decoder self-attention modules in the decoder</a:t>
            </a:r>
          </a:p>
        </p:txBody>
      </p:sp>
    </p:spTree>
    <p:extLst>
      <p:ext uri="{BB962C8B-B14F-4D97-AF65-F5344CB8AC3E}">
        <p14:creationId xmlns:p14="http://schemas.microsoft.com/office/powerpoint/2010/main" val="32672271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5031" y="193245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GPT -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Tokenization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</a:t>
            </a:r>
            <a:endParaRPr lang="en-TR" sz="10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DD1E59-310F-4FAF-3C5E-2EBE16513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5526" y="2050896"/>
            <a:ext cx="7146769" cy="3076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1333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GPT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</a:t>
            </a:r>
            <a:endParaRPr lang="en-TR" sz="10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5CCF17-AA64-B132-99BF-455B1EC0AF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725" y="632442"/>
            <a:ext cx="7993535" cy="29004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B4EC95D-E238-0EDB-44E7-6A44EF61C9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725" y="4027139"/>
            <a:ext cx="6236750" cy="183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0521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GPT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</a:t>
            </a:r>
            <a:endParaRPr lang="en-TR" sz="10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F07ADB-3396-F1C6-5CFD-9942C18585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386" y="2209869"/>
            <a:ext cx="11941227" cy="2438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2813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GPT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</a:t>
            </a:r>
            <a:endParaRPr lang="en-TR" sz="10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4882A9-6DA9-DE55-2112-78FD59D69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582" y="894585"/>
            <a:ext cx="8927736" cy="29490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389FC73-6A94-956F-140E-D44F90605935}"/>
              </a:ext>
            </a:extLst>
          </p:cNvPr>
          <p:cNvSpPr/>
          <p:nvPr/>
        </p:nvSpPr>
        <p:spPr>
          <a:xfrm>
            <a:off x="8321195" y="2691234"/>
            <a:ext cx="2075123" cy="1152405"/>
          </a:xfrm>
          <a:prstGeom prst="rect">
            <a:avLst/>
          </a:prstGeom>
          <a:solidFill>
            <a:srgbClr val="EDED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R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0D4C60-6C4C-334F-A8D3-B06ADCEAA8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2811" y="4436836"/>
            <a:ext cx="5232400" cy="444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EE50EA-A5B3-9A48-CDF3-53A14C11C4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0078" y="5171757"/>
            <a:ext cx="13462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770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A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Quick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Recap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 </a:t>
            </a:r>
            <a:r>
              <a:rPr lang="en-US" sz="1050" b="0" i="0" dirty="0">
                <a:effectLst/>
                <a:latin typeface="Roboto" panose="02000000000000000000" pitchFamily="2" charset="0"/>
                <a:hlinkClick r:id="rId3"/>
              </a:rPr>
              <a:t>http://mccormickml.com/2019/11/11/bert-research-ep-1-key-concepts-and-sources/</a:t>
            </a:r>
            <a:r>
              <a:rPr lang="en-US" sz="1050" b="0" i="0" dirty="0">
                <a:effectLst/>
                <a:latin typeface="Roboto" panose="02000000000000000000" pitchFamily="2" charset="0"/>
              </a:rPr>
              <a:t> </a:t>
            </a:r>
            <a:endParaRPr lang="en-TR" sz="1050" dirty="0"/>
          </a:p>
        </p:txBody>
      </p:sp>
      <p:pic>
        <p:nvPicPr>
          <p:cNvPr id="1026" name="Picture 2" descr="BERT Mountain">
            <a:extLst>
              <a:ext uri="{FF2B5EF4-FFF2-40B4-BE49-F238E27FC236}">
                <a16:creationId xmlns:a16="http://schemas.microsoft.com/office/drawing/2014/main" id="{F3B4E50E-80CD-CA8A-48EF-56EF7DE052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9419" y="1273137"/>
            <a:ext cx="7393360" cy="4728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23553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GPT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</a:t>
            </a:r>
            <a:endParaRPr lang="en-TR" sz="10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990DEF-3D66-127D-361E-17D460017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232" y="1615787"/>
            <a:ext cx="7429500" cy="3238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1761E53-73F0-0A12-2202-9D004FEC84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577" y="1349087"/>
            <a:ext cx="19939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0762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LM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Use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Cases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</a:t>
            </a:r>
            <a:endParaRPr lang="en-TR" sz="10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A1600A-AE91-1307-3F29-370AFF433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000" y="1676400"/>
            <a:ext cx="73660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6020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Coding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Time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</a:t>
            </a:r>
            <a:endParaRPr lang="en-TR" sz="10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CF89E8-A0FB-A3D8-5B38-F0A8F46D885B}"/>
              </a:ext>
            </a:extLst>
          </p:cNvPr>
          <p:cNvSpPr txBox="1"/>
          <p:nvPr/>
        </p:nvSpPr>
        <p:spPr>
          <a:xfrm>
            <a:off x="1177637" y="1767617"/>
            <a:ext cx="94349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GPT : Next Word Prediction – </a:t>
            </a:r>
            <a:r>
              <a:rPr lang="en-US" dirty="0" err="1"/>
              <a:t>FineTuning</a:t>
            </a:r>
            <a:r>
              <a:rPr lang="en-US" dirty="0"/>
              <a:t> – Visual Studio Code</a:t>
            </a:r>
          </a:p>
          <a:p>
            <a:endParaRPr lang="en-US" dirty="0"/>
          </a:p>
          <a:p>
            <a:endParaRPr lang="en-TR" dirty="0"/>
          </a:p>
        </p:txBody>
      </p:sp>
    </p:spTree>
    <p:extLst>
      <p:ext uri="{BB962C8B-B14F-4D97-AF65-F5344CB8AC3E}">
        <p14:creationId xmlns:p14="http://schemas.microsoft.com/office/powerpoint/2010/main" val="29132378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Coding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Time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</a:t>
            </a:r>
            <a:endParaRPr lang="en-TR" sz="10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CF89E8-A0FB-A3D8-5B38-F0A8F46D885B}"/>
              </a:ext>
            </a:extLst>
          </p:cNvPr>
          <p:cNvSpPr txBox="1"/>
          <p:nvPr/>
        </p:nvSpPr>
        <p:spPr>
          <a:xfrm>
            <a:off x="1177637" y="1767617"/>
            <a:ext cx="94349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GPT : Next Word Prediction – </a:t>
            </a:r>
            <a:r>
              <a:rPr lang="en-US" dirty="0" err="1"/>
              <a:t>FineTuning</a:t>
            </a:r>
            <a:r>
              <a:rPr lang="en-US" dirty="0"/>
              <a:t> – Visual Studio Code</a:t>
            </a:r>
          </a:p>
          <a:p>
            <a:endParaRPr lang="en-US" dirty="0"/>
          </a:p>
          <a:p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Classifying Wikipedia Comments with BERT</a:t>
            </a:r>
            <a:r>
              <a:rPr lang="en-TR" dirty="0"/>
              <a:t> : </a:t>
            </a:r>
            <a:r>
              <a:rPr lang="en-US" dirty="0">
                <a:hlinkClick r:id="rId3"/>
              </a:rPr>
              <a:t>https://colab.research.google.com/drive/1CfsGHuNWGGLg7ArPD_WE3sRuzFbDJav8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Real World Example :  ANIL</a:t>
            </a:r>
          </a:p>
          <a:p>
            <a:endParaRPr lang="en-TR" dirty="0"/>
          </a:p>
        </p:txBody>
      </p:sp>
    </p:spTree>
    <p:extLst>
      <p:ext uri="{BB962C8B-B14F-4D97-AF65-F5344CB8AC3E}">
        <p14:creationId xmlns:p14="http://schemas.microsoft.com/office/powerpoint/2010/main" val="13365255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Coding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Time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</a:t>
            </a:r>
            <a:endParaRPr lang="en-TR" sz="10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CF89E8-A0FB-A3D8-5B38-F0A8F46D885B}"/>
              </a:ext>
            </a:extLst>
          </p:cNvPr>
          <p:cNvSpPr txBox="1"/>
          <p:nvPr/>
        </p:nvSpPr>
        <p:spPr>
          <a:xfrm>
            <a:off x="1177637" y="1767617"/>
            <a:ext cx="94349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Clothing Reviews - Baselines and All-to-Text</a:t>
            </a:r>
            <a:r>
              <a:rPr lang="en-US" dirty="0">
                <a:solidFill>
                  <a:srgbClr val="212121"/>
                </a:solidFill>
                <a:latin typeface="Roboto" panose="02000000000000000000" pitchFamily="2" charset="0"/>
              </a:rPr>
              <a:t> </a:t>
            </a:r>
          </a:p>
          <a:p>
            <a:endParaRPr lang="en-US" dirty="0">
              <a:solidFill>
                <a:srgbClr val="212121"/>
              </a:solidFill>
              <a:latin typeface="Roboto" panose="02000000000000000000" pitchFamily="2" charset="0"/>
              <a:hlinkClick r:id="rId3"/>
            </a:endParaRPr>
          </a:p>
          <a:p>
            <a:r>
              <a:rPr lang="en-US" dirty="0">
                <a:hlinkClick r:id="rId3"/>
              </a:rPr>
              <a:t>https://colab.research.google.com/drive/1YRHK4HO8RktGzlYmGjBo056kzVD4_j9o#scrollTo=9cQNvaZ9bnyy</a:t>
            </a:r>
            <a:r>
              <a:rPr lang="en-US" dirty="0"/>
              <a:t> </a:t>
            </a:r>
          </a:p>
          <a:p>
            <a:r>
              <a:rPr lang="en-US" dirty="0"/>
              <a:t> </a:t>
            </a:r>
          </a:p>
          <a:p>
            <a:endParaRPr lang="en-TR" dirty="0"/>
          </a:p>
        </p:txBody>
      </p:sp>
    </p:spTree>
    <p:extLst>
      <p:ext uri="{BB962C8B-B14F-4D97-AF65-F5344CB8AC3E}">
        <p14:creationId xmlns:p14="http://schemas.microsoft.com/office/powerpoint/2010/main" val="40783065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Speeding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up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</a:t>
            </a:r>
            <a:endParaRPr lang="en-TR" sz="10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A4AC7F-EFB0-E9F9-1D20-3A0CEE9D99E3}"/>
              </a:ext>
            </a:extLst>
          </p:cNvPr>
          <p:cNvSpPr txBox="1"/>
          <p:nvPr/>
        </p:nvSpPr>
        <p:spPr>
          <a:xfrm>
            <a:off x="983673" y="1080655"/>
            <a:ext cx="28294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0" dirty="0">
                <a:solidFill>
                  <a:srgbClr val="292929"/>
                </a:solidFill>
                <a:effectLst/>
                <a:latin typeface="sohne"/>
              </a:rPr>
              <a:t>Optimizing neural networks</a:t>
            </a:r>
          </a:p>
          <a:p>
            <a:endParaRPr lang="en-T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41696F-8FE8-941D-C5B7-1315E1DDEACC}"/>
              </a:ext>
            </a:extLst>
          </p:cNvPr>
          <p:cNvSpPr txBox="1"/>
          <p:nvPr/>
        </p:nvSpPr>
        <p:spPr>
          <a:xfrm>
            <a:off x="983673" y="1501549"/>
            <a:ext cx="99875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Architecture improvements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 (change the architecture to a faster one, say, replace RNN to a Transformer or a CNN; use layers that require fewer computations and so on) or more clever optimization (learning rate and policy, number of warmup steps, larger batch size,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etc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).</a:t>
            </a:r>
          </a:p>
          <a:p>
            <a:pPr algn="l">
              <a:buFont typeface="+mj-lt"/>
              <a:buAutoNum type="arabicPeriod"/>
            </a:pPr>
            <a:endParaRPr lang="en-US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endParaRPr lang="en-TR" dirty="0"/>
          </a:p>
        </p:txBody>
      </p:sp>
      <p:pic>
        <p:nvPicPr>
          <p:cNvPr id="17412" name="Picture 4">
            <a:extLst>
              <a:ext uri="{FF2B5EF4-FFF2-40B4-BE49-F238E27FC236}">
                <a16:creationId xmlns:a16="http://schemas.microsoft.com/office/drawing/2014/main" id="{79946493-27DF-AF01-6A98-8453548B04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04" y="2978877"/>
            <a:ext cx="7340720" cy="3544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4994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Speeding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up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</a:t>
            </a:r>
            <a:endParaRPr lang="en-TR" sz="10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1A2E26-6582-9582-3376-21D0BCE3239D}"/>
              </a:ext>
            </a:extLst>
          </p:cNvPr>
          <p:cNvSpPr txBox="1"/>
          <p:nvPr/>
        </p:nvSpPr>
        <p:spPr>
          <a:xfrm>
            <a:off x="831272" y="906092"/>
            <a:ext cx="692727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+mj-lt"/>
              <a:buAutoNum type="arabicPeriod" startAt="2"/>
            </a:pP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Model compression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 (usually done using quantization and/or pruning, reducing the total amount of computations keeping the architecture unchanged. OK, mostly unchanged).</a:t>
            </a:r>
          </a:p>
        </p:txBody>
      </p:sp>
      <p:pic>
        <p:nvPicPr>
          <p:cNvPr id="18434" name="Picture 2">
            <a:extLst>
              <a:ext uri="{FF2B5EF4-FFF2-40B4-BE49-F238E27FC236}">
                <a16:creationId xmlns:a16="http://schemas.microsoft.com/office/drawing/2014/main" id="{93EED1B6-4235-D7D6-5E35-4930071882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6307" y="311520"/>
            <a:ext cx="3620655" cy="2586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EE2BE9-4C6A-1240-35B7-A6A9243B7C45}"/>
              </a:ext>
            </a:extLst>
          </p:cNvPr>
          <p:cNvSpPr txBox="1"/>
          <p:nvPr/>
        </p:nvSpPr>
        <p:spPr>
          <a:xfrm>
            <a:off x="1316182" y="2189018"/>
            <a:ext cx="2628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b="1" dirty="0"/>
              <a:t>Quantization and pruning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47BD67-451D-CF92-9D8A-66207DACF3CA}"/>
              </a:ext>
            </a:extLst>
          </p:cNvPr>
          <p:cNvSpPr txBox="1"/>
          <p:nvPr/>
        </p:nvSpPr>
        <p:spPr>
          <a:xfrm>
            <a:off x="1316182" y="2699081"/>
            <a:ext cx="100730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Quantization 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decreases the numerical precision of a model’s weights.</a:t>
            </a:r>
          </a:p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Typically models trained using FP32 (32-bit floating point), then they can be quantized into FP16 (16-bit floating point), INT8 (8-bit integer) or even more to INT4 or INT1, so reducing the model size 2x, 4x, 8x or 32x respectively. This is called </a:t>
            </a:r>
            <a:r>
              <a:rPr lang="en-US" b="1" i="1" dirty="0">
                <a:solidFill>
                  <a:srgbClr val="292929"/>
                </a:solidFill>
                <a:effectLst/>
                <a:latin typeface="source-serif-pro"/>
              </a:rPr>
              <a:t>post-training quantization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.</a:t>
            </a:r>
          </a:p>
          <a:p>
            <a:endParaRPr lang="en-TR" dirty="0"/>
          </a:p>
        </p:txBody>
      </p:sp>
      <p:pic>
        <p:nvPicPr>
          <p:cNvPr id="18436" name="Picture 4">
            <a:extLst>
              <a:ext uri="{FF2B5EF4-FFF2-40B4-BE49-F238E27FC236}">
                <a16:creationId xmlns:a16="http://schemas.microsoft.com/office/drawing/2014/main" id="{DE573C0E-4BDA-4A86-630C-C5FD61637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372" y="4092302"/>
            <a:ext cx="5179291" cy="2145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57F04B4-0206-0788-F8EB-31CA9C61C4C7}"/>
              </a:ext>
            </a:extLst>
          </p:cNvPr>
          <p:cNvSpPr txBox="1"/>
          <p:nvPr/>
        </p:nvSpPr>
        <p:spPr>
          <a:xfrm>
            <a:off x="2702166" y="6333137"/>
            <a:ext cx="6092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5"/>
              </a:rPr>
              <a:t>https://medium.com/kariyertech/lightweight-ai-38b9c0ab05c3</a:t>
            </a:r>
            <a:r>
              <a:rPr lang="en-US" dirty="0"/>
              <a:t> </a:t>
            </a:r>
            <a:endParaRPr lang="en-TR" dirty="0"/>
          </a:p>
        </p:txBody>
      </p:sp>
      <p:pic>
        <p:nvPicPr>
          <p:cNvPr id="18438" name="Picture 6">
            <a:extLst>
              <a:ext uri="{FF2B5EF4-FFF2-40B4-BE49-F238E27FC236}">
                <a16:creationId xmlns:a16="http://schemas.microsoft.com/office/drawing/2014/main" id="{5CFCD800-D7D5-783A-743B-969CC6215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7973" y="5309989"/>
            <a:ext cx="6092630" cy="400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91111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Speeding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up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</a:t>
            </a:r>
            <a:endParaRPr lang="en-TR" sz="10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A1CAF0-8311-A23A-55FB-27B5A4DDD13A}"/>
              </a:ext>
            </a:extLst>
          </p:cNvPr>
          <p:cNvSpPr txBox="1"/>
          <p:nvPr/>
        </p:nvSpPr>
        <p:spPr>
          <a:xfrm>
            <a:off x="789709" y="1069263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endParaRPr lang="en-US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marL="342900" indent="-342900" algn="l">
              <a:buFont typeface="+mj-lt"/>
              <a:buAutoNum type="arabicPeriod" startAt="3"/>
            </a:pP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Model distillation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 (train a smaller model that will replicate the behavior of the original model)</a:t>
            </a:r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F5FE2EA1-44FF-771E-D2AB-D6C54FCBC5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0073" y="667067"/>
            <a:ext cx="3937000" cy="295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24FC76-FC3E-304C-9CC2-05FF2FDE0378}"/>
              </a:ext>
            </a:extLst>
          </p:cNvPr>
          <p:cNvSpPr txBox="1"/>
          <p:nvPr/>
        </p:nvSpPr>
        <p:spPr>
          <a:xfrm>
            <a:off x="824228" y="2221208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Another interesting model compression method is distillation — a technique that transfers the knowledge of a large “teacher” network to a smaller “student” network. The “student” network is trained to mimic the behaviors of the “teacher” network.</a:t>
            </a:r>
            <a:endParaRPr lang="en-TR" dirty="0"/>
          </a:p>
        </p:txBody>
      </p:sp>
    </p:spTree>
    <p:extLst>
      <p:ext uri="{BB962C8B-B14F-4D97-AF65-F5344CB8AC3E}">
        <p14:creationId xmlns:p14="http://schemas.microsoft.com/office/powerpoint/2010/main" val="28345273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A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Quick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Recap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</a:t>
            </a:r>
            <a:endParaRPr lang="en-TR" sz="10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ABD18D-E90B-527C-FE4D-751D11EC76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971550"/>
            <a:ext cx="556260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697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Next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Week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</a:t>
            </a:r>
            <a:endParaRPr lang="en-TR" sz="105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DCD7DC-CF21-9289-A50F-ADC1D302AF10}"/>
              </a:ext>
            </a:extLst>
          </p:cNvPr>
          <p:cNvSpPr txBox="1"/>
          <p:nvPr/>
        </p:nvSpPr>
        <p:spPr>
          <a:xfrm>
            <a:off x="4579472" y="2323070"/>
            <a:ext cx="3017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dirty="0"/>
              <a:t>Next Lesson willl be at May 29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A2C8B6-3AC6-9EC1-A883-6F8551A2D41C}"/>
              </a:ext>
            </a:extLst>
          </p:cNvPr>
          <p:cNvSpPr txBox="1"/>
          <p:nvPr/>
        </p:nvSpPr>
        <p:spPr>
          <a:xfrm>
            <a:off x="4572000" y="3113903"/>
            <a:ext cx="35603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TR" dirty="0"/>
              <a:t>NER, QA, Summarization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0F0F0F"/>
                </a:solidFill>
                <a:effectLst/>
                <a:latin typeface="YouTube Sans"/>
              </a:rPr>
              <a:t>BERT + Categorical Features</a:t>
            </a:r>
            <a:endParaRPr lang="en-TR" i="0" dirty="0">
              <a:solidFill>
                <a:srgbClr val="0F0F0F"/>
              </a:solidFill>
              <a:effectLst/>
              <a:latin typeface="YouTube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R" dirty="0"/>
              <a:t>End-to-end Project Development</a:t>
            </a:r>
          </a:p>
        </p:txBody>
      </p:sp>
    </p:spTree>
    <p:extLst>
      <p:ext uri="{BB962C8B-B14F-4D97-AF65-F5344CB8AC3E}">
        <p14:creationId xmlns:p14="http://schemas.microsoft.com/office/powerpoint/2010/main" val="3909493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A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Quick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Recap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 </a:t>
            </a:r>
            <a:r>
              <a:rPr lang="en-US" sz="1050" b="0" i="0" dirty="0">
                <a:effectLst/>
                <a:latin typeface="Roboto" panose="02000000000000000000" pitchFamily="2" charset="0"/>
                <a:hlinkClick r:id="rId3"/>
              </a:rPr>
              <a:t>http://mccormickml.com/2019/11/11/bert-research-ep-1-key-concepts-and-sources/</a:t>
            </a:r>
            <a:r>
              <a:rPr lang="en-US" sz="1050" b="0" i="0" dirty="0">
                <a:effectLst/>
                <a:latin typeface="Roboto" panose="02000000000000000000" pitchFamily="2" charset="0"/>
              </a:rPr>
              <a:t> </a:t>
            </a:r>
            <a:endParaRPr lang="en-TR" sz="10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F2E527-A168-9457-92F8-AC7A3D4029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536" y="623041"/>
            <a:ext cx="6657549" cy="527310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0B63AB1-3765-DBFB-222F-EAF0FCA109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1256" y="1841500"/>
            <a:ext cx="32893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4390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A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Quick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Recap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 </a:t>
            </a:r>
            <a:r>
              <a:rPr lang="en-US" sz="1050" b="0" i="0" dirty="0">
                <a:effectLst/>
                <a:latin typeface="Roboto" panose="02000000000000000000" pitchFamily="2" charset="0"/>
              </a:rPr>
              <a:t> </a:t>
            </a:r>
            <a:endParaRPr lang="en-TR" sz="105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EAE8B9-5CCA-3507-9ECE-B06852E02D14}"/>
              </a:ext>
            </a:extLst>
          </p:cNvPr>
          <p:cNvSpPr txBox="1"/>
          <p:nvPr/>
        </p:nvSpPr>
        <p:spPr>
          <a:xfrm>
            <a:off x="1337480" y="623041"/>
            <a:ext cx="9103967" cy="5909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  <a:r>
              <a:rPr lang="en-TR" dirty="0"/>
              <a:t>lamanın videodan biraz devam</a:t>
            </a:r>
          </a:p>
          <a:p>
            <a:r>
              <a:rPr lang="en-US" dirty="0"/>
              <a:t>T</a:t>
            </a:r>
            <a:r>
              <a:rPr lang="en-TR" dirty="0"/>
              <a:t>okenized konusu ## lar</a:t>
            </a:r>
          </a:p>
          <a:p>
            <a:r>
              <a:rPr lang="en-US" dirty="0"/>
              <a:t>C</a:t>
            </a:r>
            <a:r>
              <a:rPr lang="en-TR" dirty="0"/>
              <a:t>lassification head kısmı  - bütün datayı eğitiyoruz. </a:t>
            </a:r>
            <a:r>
              <a:rPr lang="en-US" dirty="0"/>
              <a:t>E</a:t>
            </a:r>
            <a:r>
              <a:rPr lang="en-TR" dirty="0"/>
              <a:t>arl data freeze işi , başka katman ekleme vs</a:t>
            </a:r>
          </a:p>
          <a:p>
            <a:r>
              <a:rPr lang="en-US" dirty="0"/>
              <a:t>F</a:t>
            </a:r>
            <a:r>
              <a:rPr lang="en-TR" dirty="0"/>
              <a:t>ine tune Auto fine tuning</a:t>
            </a:r>
          </a:p>
          <a:p>
            <a:r>
              <a:rPr lang="en-US" dirty="0"/>
              <a:t>E</a:t>
            </a:r>
            <a:r>
              <a:rPr lang="en-TR" dirty="0"/>
              <a:t>ncoderlar vardı decoderı atıyoduk</a:t>
            </a:r>
          </a:p>
          <a:p>
            <a:r>
              <a:rPr lang="en-TR" dirty="0"/>
              <a:t>Berti eğitmek için 2 fake task! -- </a:t>
            </a:r>
            <a:r>
              <a:rPr lang="en-US" dirty="0"/>
              <a:t>ERT Research - Ep. 4 - Inner Workings I</a:t>
            </a:r>
          </a:p>
          <a:p>
            <a:r>
              <a:rPr lang="en-TR" dirty="0"/>
              <a:t>Multilingual bert ler de varişinize yarayabilr</a:t>
            </a:r>
          </a:p>
          <a:p>
            <a:endParaRPr lang="en-TR" dirty="0"/>
          </a:p>
          <a:p>
            <a:r>
              <a:rPr lang="en-US" dirty="0"/>
              <a:t>A</a:t>
            </a:r>
            <a:r>
              <a:rPr lang="en-TR" dirty="0"/>
              <a:t>ttentionlara girelim mi bakalım</a:t>
            </a:r>
          </a:p>
          <a:p>
            <a:endParaRPr lang="en-TR" dirty="0"/>
          </a:p>
          <a:p>
            <a:r>
              <a:rPr lang="en-TR" dirty="0"/>
              <a:t>B</a:t>
            </a:r>
            <a:r>
              <a:rPr lang="en-US" dirty="0"/>
              <a:t>a</a:t>
            </a:r>
            <a:r>
              <a:rPr lang="en-TR" dirty="0"/>
              <a:t>şka hangi modeller var? Nasıl kullanıcaz?</a:t>
            </a:r>
          </a:p>
          <a:p>
            <a:r>
              <a:rPr lang="en-TR" dirty="0"/>
              <a:t>Biraz GPt den bahsetmece sonra diğer bert modelleri</a:t>
            </a:r>
          </a:p>
          <a:p>
            <a:endParaRPr lang="en-TR" dirty="0"/>
          </a:p>
          <a:p>
            <a:r>
              <a:rPr lang="en-TR" dirty="0"/>
              <a:t>Sonra kod</a:t>
            </a:r>
          </a:p>
          <a:p>
            <a:r>
              <a:rPr lang="en-TR" dirty="0"/>
              <a:t>Question &amp; Answering Bert</a:t>
            </a:r>
          </a:p>
          <a:p>
            <a:r>
              <a:rPr lang="en-TR" dirty="0"/>
              <a:t>Semantic arama</a:t>
            </a:r>
          </a:p>
          <a:p>
            <a:endParaRPr lang="en-TR" dirty="0"/>
          </a:p>
          <a:p>
            <a:r>
              <a:rPr lang="en-TR" dirty="0"/>
              <a:t>Haftaya</a:t>
            </a:r>
          </a:p>
          <a:p>
            <a:r>
              <a:rPr lang="en-US" b="1" i="0" dirty="0">
                <a:solidFill>
                  <a:srgbClr val="0F0F0F"/>
                </a:solidFill>
                <a:effectLst/>
                <a:latin typeface="YouTube Sans"/>
              </a:rPr>
              <a:t>BERT + Categorical Features - Ep. 1 - Everything-to-Text</a:t>
            </a:r>
            <a:r>
              <a:rPr lang="en-TR" b="1" i="0" dirty="0">
                <a:solidFill>
                  <a:srgbClr val="0F0F0F"/>
                </a:solidFill>
                <a:effectLst/>
                <a:latin typeface="YouTube Sans"/>
              </a:rPr>
              <a:t> – haftaya olabilir</a:t>
            </a:r>
          </a:p>
          <a:p>
            <a:r>
              <a:rPr lang="en-TR" b="1" dirty="0">
                <a:solidFill>
                  <a:srgbClr val="0F0F0F"/>
                </a:solidFill>
                <a:latin typeface="YouTube Sans"/>
              </a:rPr>
              <a:t>Diğer taskler içni örnekler. </a:t>
            </a:r>
            <a:r>
              <a:rPr lang="en-US" b="1" dirty="0">
                <a:solidFill>
                  <a:srgbClr val="0F0F0F"/>
                </a:solidFill>
                <a:latin typeface="YouTube Sans"/>
              </a:rPr>
              <a:t>S</a:t>
            </a:r>
            <a:r>
              <a:rPr lang="en-TR" b="1" dirty="0">
                <a:solidFill>
                  <a:srgbClr val="0F0F0F"/>
                </a:solidFill>
                <a:latin typeface="YouTube Sans"/>
              </a:rPr>
              <a:t>ummary  + NER – vs.</a:t>
            </a:r>
          </a:p>
          <a:p>
            <a:r>
              <a:rPr lang="en-US" b="1" i="0" dirty="0">
                <a:solidFill>
                  <a:srgbClr val="0F0F0F"/>
                </a:solidFill>
                <a:effectLst/>
                <a:latin typeface="YouTube Sans"/>
              </a:rPr>
              <a:t>P</a:t>
            </a:r>
            <a:r>
              <a:rPr lang="en-TR" b="1" i="0" dirty="0">
                <a:solidFill>
                  <a:srgbClr val="0F0F0F"/>
                </a:solidFill>
                <a:effectLst/>
                <a:latin typeface="YouTube Sans"/>
              </a:rPr>
              <a:t>roduction için öneriler + hızlandırma + apiye dönüştürme</a:t>
            </a:r>
          </a:p>
        </p:txBody>
      </p:sp>
    </p:spTree>
    <p:extLst>
      <p:ext uri="{BB962C8B-B14F-4D97-AF65-F5344CB8AC3E}">
        <p14:creationId xmlns:p14="http://schemas.microsoft.com/office/powerpoint/2010/main" val="3583989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A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Quick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Recap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 </a:t>
            </a:r>
            <a:r>
              <a:rPr lang="en-US" sz="1050" b="0" i="0" dirty="0">
                <a:effectLst/>
                <a:latin typeface="Roboto" panose="02000000000000000000" pitchFamily="2" charset="0"/>
                <a:hlinkClick r:id="rId3"/>
              </a:rPr>
              <a:t>http://mccormickml.com/2019/11/11/bert-research-ep-1-key-concepts-and-sources/</a:t>
            </a:r>
            <a:r>
              <a:rPr lang="en-US" sz="1050" b="0" i="0" dirty="0">
                <a:effectLst/>
                <a:latin typeface="Roboto" panose="02000000000000000000" pitchFamily="2" charset="0"/>
              </a:rPr>
              <a:t> </a:t>
            </a:r>
            <a:endParaRPr lang="en-TR" sz="10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263F7C-2C32-CD66-101C-51479B37220F}"/>
              </a:ext>
            </a:extLst>
          </p:cNvPr>
          <p:cNvSpPr txBox="1"/>
          <p:nvPr/>
        </p:nvSpPr>
        <p:spPr>
          <a:xfrm>
            <a:off x="2022143" y="1512543"/>
            <a:ext cx="814771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03030"/>
                </a:solidFill>
                <a:effectLst/>
                <a:latin typeface="-apple-system"/>
              </a:rPr>
              <a:t>BERT</a:t>
            </a:r>
            <a:r>
              <a:rPr lang="en-US" b="0" i="0" dirty="0">
                <a:solidFill>
                  <a:srgbClr val="515151"/>
                </a:solidFill>
                <a:effectLst/>
                <a:latin typeface="-apple-system"/>
              </a:rPr>
              <a:t> —— </a:t>
            </a:r>
            <a:r>
              <a:rPr lang="en-US" b="0" i="0" u="none" strike="noStrike" dirty="0">
                <a:solidFill>
                  <a:srgbClr val="268BD2"/>
                </a:solidFill>
                <a:effectLst/>
                <a:latin typeface="-apple-system"/>
                <a:hlinkClick r:id="rId4"/>
              </a:rPr>
              <a:t>The Illustrated BERT, ELMo, and co. (How NLP Cracked Transfer Learning)</a:t>
            </a:r>
            <a:endParaRPr lang="en-US" b="0" i="0" dirty="0">
              <a:solidFill>
                <a:srgbClr val="515151"/>
              </a:solidFill>
              <a:effectLst/>
              <a:latin typeface="-apple-system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515151"/>
                </a:solidFill>
                <a:effectLst/>
                <a:latin typeface="-apple-system"/>
              </a:rPr>
              <a:t>Published: Dec 3, 2018</a:t>
            </a:r>
          </a:p>
          <a:p>
            <a:pPr marL="742950" lvl="1" indent="-285750" algn="l">
              <a:buFont typeface="+mj-lt"/>
              <a:buAutoNum type="arabicPeriod"/>
            </a:pPr>
            <a:endParaRPr lang="en-US" b="0" i="0" dirty="0">
              <a:solidFill>
                <a:srgbClr val="515151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03030"/>
                </a:solidFill>
                <a:effectLst/>
                <a:latin typeface="-apple-system"/>
              </a:rPr>
              <a:t>Transformer</a:t>
            </a:r>
            <a:r>
              <a:rPr lang="en-US" b="0" i="0" dirty="0">
                <a:solidFill>
                  <a:srgbClr val="515151"/>
                </a:solidFill>
                <a:effectLst/>
                <a:latin typeface="-apple-system"/>
              </a:rPr>
              <a:t> —— </a:t>
            </a:r>
            <a:r>
              <a:rPr lang="en-US" b="0" i="0" u="none" strike="noStrike" dirty="0">
                <a:solidFill>
                  <a:srgbClr val="268BD2"/>
                </a:solidFill>
                <a:effectLst/>
                <a:latin typeface="-apple-system"/>
                <a:hlinkClick r:id="rId5"/>
              </a:rPr>
              <a:t>The Illustrated Transformer</a:t>
            </a:r>
            <a:endParaRPr lang="en-US" b="0" i="0" dirty="0">
              <a:solidFill>
                <a:srgbClr val="515151"/>
              </a:solidFill>
              <a:effectLst/>
              <a:latin typeface="-apple-system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515151"/>
                </a:solidFill>
                <a:effectLst/>
                <a:latin typeface="-apple-system"/>
              </a:rPr>
              <a:t>Published: Jun 27, 2018</a:t>
            </a:r>
          </a:p>
          <a:p>
            <a:pPr marL="742950" lvl="1" indent="-285750" algn="l">
              <a:buFont typeface="+mj-lt"/>
              <a:buAutoNum type="arabicPeriod"/>
            </a:pPr>
            <a:endParaRPr lang="en-US" b="0" i="0" dirty="0">
              <a:solidFill>
                <a:srgbClr val="515151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303030"/>
                </a:solidFill>
                <a:effectLst/>
                <a:latin typeface="-apple-system"/>
              </a:rPr>
              <a:t>Attention</a:t>
            </a:r>
            <a:r>
              <a:rPr lang="en-US" b="0" i="0" dirty="0">
                <a:solidFill>
                  <a:srgbClr val="515151"/>
                </a:solidFill>
                <a:effectLst/>
                <a:latin typeface="-apple-system"/>
              </a:rPr>
              <a:t> —— </a:t>
            </a:r>
            <a:r>
              <a:rPr lang="en-US" b="0" i="0" u="none" strike="noStrike" dirty="0">
                <a:solidFill>
                  <a:srgbClr val="268BD2"/>
                </a:solidFill>
                <a:effectLst/>
                <a:latin typeface="-apple-system"/>
                <a:hlinkClick r:id="rId6"/>
              </a:rPr>
              <a:t>Visualizing A Neural Machine Translation Model (Mechanics of Seq2seq Models With Attention)</a:t>
            </a:r>
            <a:endParaRPr lang="en-US" b="0" i="0" dirty="0">
              <a:solidFill>
                <a:srgbClr val="515151"/>
              </a:solidFill>
              <a:effectLst/>
              <a:latin typeface="-apple-system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515151"/>
                </a:solidFill>
                <a:effectLst/>
                <a:latin typeface="-apple-system"/>
              </a:rPr>
              <a:t>Published: May 9, 2018</a:t>
            </a:r>
          </a:p>
          <a:p>
            <a:br>
              <a:rPr lang="en-US" dirty="0"/>
            </a:br>
            <a:endParaRPr lang="en-TR" dirty="0"/>
          </a:p>
        </p:txBody>
      </p:sp>
    </p:spTree>
    <p:extLst>
      <p:ext uri="{BB962C8B-B14F-4D97-AF65-F5344CB8AC3E}">
        <p14:creationId xmlns:p14="http://schemas.microsoft.com/office/powerpoint/2010/main" val="1931514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Bert’s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Vocabulary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 </a:t>
            </a:r>
            <a:r>
              <a:rPr lang="en-US" sz="1050" b="0" i="0" dirty="0">
                <a:effectLst/>
                <a:latin typeface="Roboto" panose="02000000000000000000" pitchFamily="2" charset="0"/>
                <a:hlinkClick r:id="rId3"/>
              </a:rPr>
              <a:t>http://mccormickml.com/2019/11/11/bert-research-ep-1-key-concepts-and-sources/</a:t>
            </a:r>
            <a:r>
              <a:rPr lang="en-US" sz="1050" b="0" i="0" dirty="0">
                <a:effectLst/>
                <a:latin typeface="Roboto" panose="02000000000000000000" pitchFamily="2" charset="0"/>
              </a:rPr>
              <a:t> </a:t>
            </a:r>
            <a:endParaRPr lang="en-TR" sz="105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11732A-1A7C-F18F-6B25-CA8524BA4D86}"/>
              </a:ext>
            </a:extLst>
          </p:cNvPr>
          <p:cNvSpPr txBox="1"/>
          <p:nvPr/>
        </p:nvSpPr>
        <p:spPr>
          <a:xfrm>
            <a:off x="859809" y="1173707"/>
            <a:ext cx="467884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TR" dirty="0"/>
              <a:t>BERT is pre-trained  Vocabulary fixed</a:t>
            </a:r>
          </a:p>
          <a:p>
            <a:pPr marL="342900" indent="-342900">
              <a:buFont typeface="+mj-lt"/>
              <a:buAutoNum type="arabicPeriod"/>
            </a:pPr>
            <a:endParaRPr lang="en-TR" dirty="0"/>
          </a:p>
          <a:p>
            <a:pPr marL="342900" indent="-342900">
              <a:buFont typeface="+mj-lt"/>
              <a:buAutoNum type="arabicPeriod"/>
            </a:pPr>
            <a:r>
              <a:rPr lang="en-TR" dirty="0"/>
              <a:t>Break down </a:t>
            </a:r>
            <a:r>
              <a:rPr lang="en-TR" b="1" dirty="0"/>
              <a:t>unknown word</a:t>
            </a:r>
            <a:r>
              <a:rPr lang="en-TR" dirty="0"/>
              <a:t>s into subwords:</a:t>
            </a:r>
          </a:p>
          <a:p>
            <a:pPr marL="342900" indent="-342900">
              <a:buFont typeface="+mj-lt"/>
              <a:buAutoNum type="arabicPeriod"/>
            </a:pPr>
            <a:endParaRPr lang="en-TR" dirty="0"/>
          </a:p>
          <a:p>
            <a:pPr marL="342900" indent="-342900">
              <a:buFont typeface="+mj-lt"/>
              <a:buAutoNum type="arabicPeriod"/>
            </a:pPr>
            <a:endParaRPr lang="en-TR" dirty="0"/>
          </a:p>
          <a:p>
            <a:pPr marL="342900" indent="-342900">
              <a:buFont typeface="+mj-lt"/>
              <a:buAutoNum type="arabicPeriod"/>
            </a:pPr>
            <a:endParaRPr lang="en-TR" dirty="0"/>
          </a:p>
          <a:p>
            <a:pPr marL="342900" indent="-342900">
              <a:buFont typeface="+mj-lt"/>
              <a:buAutoNum type="arabicPeriod"/>
            </a:pPr>
            <a:r>
              <a:rPr lang="en-TR" dirty="0"/>
              <a:t>A subword exist for every character:</a:t>
            </a:r>
          </a:p>
          <a:p>
            <a:pPr marL="342900" indent="-342900">
              <a:buFont typeface="+mj-lt"/>
              <a:buAutoNum type="arabicPeriod"/>
            </a:pPr>
            <a:endParaRPr lang="en-T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5F6D68A-E853-D461-E9B3-8442BBCFC9E0}"/>
              </a:ext>
            </a:extLst>
          </p:cNvPr>
          <p:cNvSpPr/>
          <p:nvPr/>
        </p:nvSpPr>
        <p:spPr>
          <a:xfrm>
            <a:off x="7385408" y="1118826"/>
            <a:ext cx="2867043" cy="4616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r>
              <a:rPr lang="en-TR" dirty="0"/>
              <a:t> m b e d d </a:t>
            </a:r>
            <a:r>
              <a:rPr lang="en-US" dirty="0"/>
              <a:t>i</a:t>
            </a:r>
            <a:r>
              <a:rPr lang="en-TR" dirty="0"/>
              <a:t> n 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7629B-8F69-72FC-581A-A084D721C156}"/>
              </a:ext>
            </a:extLst>
          </p:cNvPr>
          <p:cNvSpPr/>
          <p:nvPr/>
        </p:nvSpPr>
        <p:spPr>
          <a:xfrm>
            <a:off x="5951887" y="2104502"/>
            <a:ext cx="1330548" cy="4616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/>
              <a:t>e m</a:t>
            </a:r>
            <a:endParaRPr lang="en-TR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E582E7-9071-58A7-8C93-2EF418771975}"/>
              </a:ext>
            </a:extLst>
          </p:cNvPr>
          <p:cNvSpPr/>
          <p:nvPr/>
        </p:nvSpPr>
        <p:spPr>
          <a:xfrm>
            <a:off x="7987832" y="2108133"/>
            <a:ext cx="1330548" cy="4616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/>
              <a:t>b e d</a:t>
            </a:r>
            <a:endParaRPr lang="en-T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AF10C0-7A36-7FD6-7B2A-6E5C00D4CD4B}"/>
              </a:ext>
            </a:extLst>
          </p:cNvPr>
          <p:cNvSpPr/>
          <p:nvPr/>
        </p:nvSpPr>
        <p:spPr>
          <a:xfrm>
            <a:off x="10001643" y="2104502"/>
            <a:ext cx="1330548" cy="4616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/>
              <a:t>d i n g</a:t>
            </a:r>
            <a:endParaRPr lang="en-TR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AE74DE-A56D-575B-BA4B-2038AEC7BA49}"/>
              </a:ext>
            </a:extLst>
          </p:cNvPr>
          <p:cNvSpPr/>
          <p:nvPr/>
        </p:nvSpPr>
        <p:spPr>
          <a:xfrm>
            <a:off x="2470298" y="3593207"/>
            <a:ext cx="2867043" cy="4616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/>
              <a:t>k r o x l d y p h i v c</a:t>
            </a:r>
            <a:endParaRPr lang="en-TR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514226-28ED-21D6-4909-E87915258333}"/>
              </a:ext>
            </a:extLst>
          </p:cNvPr>
          <p:cNvSpPr/>
          <p:nvPr/>
        </p:nvSpPr>
        <p:spPr>
          <a:xfrm>
            <a:off x="1036777" y="4578883"/>
            <a:ext cx="721356" cy="4616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/>
              <a:t>k</a:t>
            </a:r>
            <a:endParaRPr lang="en-TR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3FFEB3E-2212-F29B-8DB9-7FF7E08E009D}"/>
              </a:ext>
            </a:extLst>
          </p:cNvPr>
          <p:cNvSpPr/>
          <p:nvPr/>
        </p:nvSpPr>
        <p:spPr>
          <a:xfrm>
            <a:off x="1953605" y="4578883"/>
            <a:ext cx="721356" cy="4616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/>
              <a:t>R o</a:t>
            </a:r>
            <a:endParaRPr lang="en-TR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9E09FBD-C01F-CBF3-B03C-7D3C1057F630}"/>
              </a:ext>
            </a:extLst>
          </p:cNvPr>
          <p:cNvSpPr/>
          <p:nvPr/>
        </p:nvSpPr>
        <p:spPr>
          <a:xfrm>
            <a:off x="2870433" y="4578883"/>
            <a:ext cx="721356" cy="4616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/>
              <a:t>x</a:t>
            </a:r>
            <a:endParaRPr lang="en-TR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5B95212-6CA1-2EA1-9ED5-353C1D1634C5}"/>
              </a:ext>
            </a:extLst>
          </p:cNvPr>
          <p:cNvSpPr/>
          <p:nvPr/>
        </p:nvSpPr>
        <p:spPr>
          <a:xfrm>
            <a:off x="3901666" y="4573025"/>
            <a:ext cx="721356" cy="4616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 err="1"/>
              <a:t>ld</a:t>
            </a:r>
            <a:endParaRPr lang="en-TR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E38703B-3D7A-171D-439E-E59E2C9E7B6D}"/>
              </a:ext>
            </a:extLst>
          </p:cNvPr>
          <p:cNvSpPr/>
          <p:nvPr/>
        </p:nvSpPr>
        <p:spPr>
          <a:xfrm>
            <a:off x="4818494" y="4573025"/>
            <a:ext cx="721356" cy="4616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/>
              <a:t>Y p</a:t>
            </a:r>
            <a:endParaRPr lang="en-TR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6B48F02-F011-1138-7CBC-11DD32FAD3A5}"/>
              </a:ext>
            </a:extLst>
          </p:cNvPr>
          <p:cNvSpPr/>
          <p:nvPr/>
        </p:nvSpPr>
        <p:spPr>
          <a:xfrm>
            <a:off x="5735322" y="4573025"/>
            <a:ext cx="721356" cy="4616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 err="1"/>
              <a:t>hi</a:t>
            </a:r>
            <a:endParaRPr lang="en-TR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D350A60-FD40-B43C-2B36-2363A1C00EA8}"/>
              </a:ext>
            </a:extLst>
          </p:cNvPr>
          <p:cNvSpPr/>
          <p:nvPr/>
        </p:nvSpPr>
        <p:spPr>
          <a:xfrm>
            <a:off x="6665339" y="4573025"/>
            <a:ext cx="721356" cy="4616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 err="1"/>
              <a:t>vc</a:t>
            </a:r>
            <a:endParaRPr lang="en-TR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DCF66F8-BAAE-F2AD-DB45-01ECEF11A5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8929" y="4042134"/>
            <a:ext cx="2797281" cy="1864854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352759FB-68A1-C688-8406-5B8D8B24A250}"/>
              </a:ext>
            </a:extLst>
          </p:cNvPr>
          <p:cNvSpPr/>
          <p:nvPr/>
        </p:nvSpPr>
        <p:spPr>
          <a:xfrm>
            <a:off x="5951887" y="2891118"/>
            <a:ext cx="1330548" cy="4616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/>
              <a:t>e m</a:t>
            </a:r>
            <a:endParaRPr lang="en-TR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5E6AD51-51E4-5502-6F7B-98953E705EA8}"/>
              </a:ext>
            </a:extLst>
          </p:cNvPr>
          <p:cNvSpPr/>
          <p:nvPr/>
        </p:nvSpPr>
        <p:spPr>
          <a:xfrm>
            <a:off x="7987832" y="2894749"/>
            <a:ext cx="1330548" cy="4616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/>
              <a:t># # b e d</a:t>
            </a:r>
            <a:endParaRPr lang="en-TR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1397CEC-E00E-5EED-A022-4925D2426C37}"/>
              </a:ext>
            </a:extLst>
          </p:cNvPr>
          <p:cNvSpPr/>
          <p:nvPr/>
        </p:nvSpPr>
        <p:spPr>
          <a:xfrm>
            <a:off x="10001643" y="2891118"/>
            <a:ext cx="1330548" cy="4616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/>
              <a:t># # d i n g</a:t>
            </a:r>
            <a:endParaRPr lang="en-TR" dirty="0"/>
          </a:p>
        </p:txBody>
      </p:sp>
      <p:sp>
        <p:nvSpPr>
          <p:cNvPr id="28" name="TextBox 27">
            <a:hlinkClick r:id="rId5" tooltip="BERT WordPiece Embeddings"/>
            <a:extLst>
              <a:ext uri="{FF2B5EF4-FFF2-40B4-BE49-F238E27FC236}">
                <a16:creationId xmlns:a16="http://schemas.microsoft.com/office/drawing/2014/main" id="{76F7EA90-48E7-F596-A956-3E2395DD3168}"/>
              </a:ext>
            </a:extLst>
          </p:cNvPr>
          <p:cNvSpPr txBox="1"/>
          <p:nvPr/>
        </p:nvSpPr>
        <p:spPr>
          <a:xfrm>
            <a:off x="4052337" y="5821307"/>
            <a:ext cx="2929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6"/>
              </a:rPr>
              <a:t>BERT </a:t>
            </a:r>
            <a:r>
              <a:rPr lang="en-US" dirty="0" err="1">
                <a:hlinkClick r:id="rId6"/>
              </a:rPr>
              <a:t>WordPiece</a:t>
            </a:r>
            <a:r>
              <a:rPr lang="en-US" dirty="0">
                <a:hlinkClick r:id="rId6"/>
              </a:rPr>
              <a:t> Embeddings</a:t>
            </a:r>
            <a:endParaRPr lang="en-TR" dirty="0"/>
          </a:p>
        </p:txBody>
      </p:sp>
    </p:spTree>
    <p:extLst>
      <p:ext uri="{BB962C8B-B14F-4D97-AF65-F5344CB8AC3E}">
        <p14:creationId xmlns:p14="http://schemas.microsoft.com/office/powerpoint/2010/main" val="126229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A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Quick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Recap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</a:t>
            </a:r>
            <a:endParaRPr lang="en-TR" sz="105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FC544C-4FCD-EC6A-25D7-EC71B791520B}"/>
              </a:ext>
            </a:extLst>
          </p:cNvPr>
          <p:cNvSpPr txBox="1"/>
          <p:nvPr/>
        </p:nvSpPr>
        <p:spPr>
          <a:xfrm>
            <a:off x="928255" y="969818"/>
            <a:ext cx="1498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b="1" dirty="0"/>
              <a:t>Self Attention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63BDB5C4-FEDE-CD10-32B1-E4BE97479D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582" y="1512039"/>
            <a:ext cx="6301077" cy="4041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53C4B062-97E3-91BC-E4DE-183038E1F1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7834" y="1358669"/>
            <a:ext cx="4438821" cy="4195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5141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A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Quick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Recap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</a:t>
            </a:r>
            <a:endParaRPr lang="en-TR" sz="10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D37C08-F8A1-5C15-4BFE-18F9719E5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2972" y="1463749"/>
            <a:ext cx="8078655" cy="3930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997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Bert Architecture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 </a:t>
            </a:r>
            <a:r>
              <a:rPr lang="en-US" sz="1050" b="0" i="0" dirty="0">
                <a:effectLst/>
                <a:latin typeface="Roboto" panose="02000000000000000000" pitchFamily="2" charset="0"/>
                <a:hlinkClick r:id="rId3"/>
              </a:rPr>
              <a:t>http://mccormickml.com/2019/11/11/bert-research-ep-1-key-concepts-and-sources/</a:t>
            </a:r>
            <a:r>
              <a:rPr lang="en-US" sz="1050" b="0" i="0" dirty="0">
                <a:effectLst/>
                <a:latin typeface="Roboto" panose="02000000000000000000" pitchFamily="2" charset="0"/>
              </a:rPr>
              <a:t> </a:t>
            </a:r>
            <a:endParaRPr lang="en-TR" sz="1050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DE6968BD-45F3-0DD9-8CDC-71260C5203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951" y="865680"/>
            <a:ext cx="6775883" cy="4411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605A4FA-7EC6-E028-398E-10A20AAAF69A}"/>
              </a:ext>
            </a:extLst>
          </p:cNvPr>
          <p:cNvSpPr txBox="1"/>
          <p:nvPr/>
        </p:nvSpPr>
        <p:spPr>
          <a:xfrm>
            <a:off x="8146473" y="1385455"/>
            <a:ext cx="201715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dirty="0"/>
              <a:t>6 layers -&gt; 12 layers</a:t>
            </a:r>
          </a:p>
          <a:p>
            <a:endParaRPr lang="en-TR" dirty="0"/>
          </a:p>
          <a:p>
            <a:r>
              <a:rPr lang="en-TR" dirty="0"/>
              <a:t>Train on huge text!</a:t>
            </a:r>
          </a:p>
          <a:p>
            <a:endParaRPr lang="en-TR" dirty="0"/>
          </a:p>
          <a:p>
            <a:r>
              <a:rPr lang="en-TR" dirty="0"/>
              <a:t>Train?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621C64B-3497-B47D-B543-67FF973010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3307" y="3434109"/>
            <a:ext cx="4081938" cy="296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4265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5311" y="0"/>
            <a:ext cx="3865945" cy="81023"/>
          </a:xfrm>
          <a:prstGeom prst="rect">
            <a:avLst/>
          </a:prstGeom>
          <a:solidFill>
            <a:srgbClr val="8316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8316B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2337" y="80688"/>
            <a:ext cx="408193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A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Quick</a:t>
            </a:r>
            <a:r>
              <a:rPr lang="tr-TR" sz="2400" b="1" dirty="0">
                <a:solidFill>
                  <a:srgbClr val="8316B5"/>
                </a:solidFill>
                <a:ea typeface="Arial" charset="0"/>
                <a:cs typeface="Arial"/>
              </a:rPr>
              <a:t> </a:t>
            </a:r>
            <a:r>
              <a:rPr lang="tr-TR" sz="2400" b="1" dirty="0" err="1">
                <a:solidFill>
                  <a:srgbClr val="8316B5"/>
                </a:solidFill>
                <a:ea typeface="Arial" charset="0"/>
                <a:cs typeface="Arial"/>
              </a:rPr>
              <a:t>Recap</a:t>
            </a:r>
            <a:endParaRPr lang="tr-TR" sz="2400" b="1" dirty="0">
              <a:solidFill>
                <a:srgbClr val="8316B5"/>
              </a:solidFill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03968-BF7A-001F-7A25-42E7B6614F25}"/>
              </a:ext>
            </a:extLst>
          </p:cNvPr>
          <p:cNvSpPr txBox="1"/>
          <p:nvPr/>
        </p:nvSpPr>
        <p:spPr>
          <a:xfrm>
            <a:off x="0" y="6523396"/>
            <a:ext cx="732783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Slide credit: </a:t>
            </a:r>
            <a:r>
              <a:rPr lang="en-US" sz="1050" b="0" i="0" dirty="0">
                <a:effectLst/>
                <a:latin typeface="Roboto" panose="02000000000000000000" pitchFamily="2" charset="0"/>
                <a:hlinkClick r:id="rId3"/>
              </a:rPr>
              <a:t>http://mccormickml.com/2019/11/11/bert-research-ep-1-key-concepts-and-sources/</a:t>
            </a:r>
            <a:r>
              <a:rPr lang="en-US" sz="1050" b="0" i="0" dirty="0">
                <a:effectLst/>
                <a:latin typeface="Roboto" panose="02000000000000000000" pitchFamily="2" charset="0"/>
              </a:rPr>
              <a:t> </a:t>
            </a:r>
            <a:endParaRPr lang="en-TR" sz="10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A1F19C-5C06-9535-B571-BF3245BA47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713" y="983673"/>
            <a:ext cx="8744413" cy="4123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3111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22811</TotalTime>
  <Words>2480</Words>
  <Application>Microsoft Macintosh PowerPoint</Application>
  <PresentationFormat>Widescreen</PresentationFormat>
  <Paragraphs>271</Paragraphs>
  <Slides>30</Slides>
  <Notes>30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0" baseType="lpstr">
      <vt:lpstr>-apple-system</vt:lpstr>
      <vt:lpstr>Arial</vt:lpstr>
      <vt:lpstr>Calibri</vt:lpstr>
      <vt:lpstr>Calibri Light</vt:lpstr>
      <vt:lpstr>Roboto</vt:lpstr>
      <vt:lpstr>sohne</vt:lpstr>
      <vt:lpstr>Söhne</vt:lpstr>
      <vt:lpstr>source-serif-pro</vt:lpstr>
      <vt:lpstr>YouTube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Kemal Can Kara</dc:creator>
  <cp:lastModifiedBy>Kemal Can Kara</cp:lastModifiedBy>
  <cp:revision>277</cp:revision>
  <dcterms:created xsi:type="dcterms:W3CDTF">2023-05-05T15:50:07Z</dcterms:created>
  <dcterms:modified xsi:type="dcterms:W3CDTF">2023-12-19T19:57:11Z</dcterms:modified>
</cp:coreProperties>
</file>

<file path=docProps/thumbnail.jpeg>
</file>